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8288000" cy="10287000"/>
  <p:notesSz cx="6858000" cy="9144000"/>
  <p:embeddedFontLst>
    <p:embeddedFont>
      <p:font typeface="Canva Sans" panose="020B0604020202020204" charset="0"/>
      <p:regular r:id="rId16"/>
    </p:embeddedFont>
    <p:embeddedFont>
      <p:font typeface="Canva Sans Bold" panose="020B0604020202020204" charset="0"/>
      <p:regular r:id="rId17"/>
    </p:embeddedFont>
    <p:embeddedFont>
      <p:font typeface="Hero" panose="020B0604020202020204" charset="0"/>
      <p:regular r:id="rId18"/>
    </p:embeddedFont>
    <p:embeddedFont>
      <p:font typeface="Hero Bold" panose="020B0604020202020204" charset="0"/>
      <p:regular r:id="rId19"/>
    </p:embeddedFont>
    <p:embeddedFont>
      <p:font typeface="Poppins" panose="020B0502040204020203" pitchFamily="2" charset="0"/>
      <p:regular r:id="rId20"/>
    </p:embeddedFont>
    <p:embeddedFont>
      <p:font typeface="Poppins Bold" panose="020B0604020202020204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60" d="100"/>
          <a:sy n="60" d="100"/>
        </p:scale>
        <p:origin x="370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9.jpe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333" b="-93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8477552" y="2864250"/>
            <a:ext cx="1332896" cy="1342661"/>
          </a:xfrm>
          <a:custGeom>
            <a:avLst/>
            <a:gdLst/>
            <a:ahLst/>
            <a:cxnLst/>
            <a:rect l="l" t="t" r="r" b="b"/>
            <a:pathLst>
              <a:path w="1332896" h="1342661">
                <a:moveTo>
                  <a:pt x="0" y="0"/>
                </a:moveTo>
                <a:lnTo>
                  <a:pt x="1332896" y="0"/>
                </a:lnTo>
                <a:lnTo>
                  <a:pt x="1332896" y="1342661"/>
                </a:lnTo>
                <a:lnTo>
                  <a:pt x="0" y="134266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3783919" y="5057775"/>
            <a:ext cx="11171934" cy="16237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77"/>
              </a:lnSpc>
            </a:pPr>
            <a:r>
              <a:rPr lang="en-US" sz="4698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ESP32-Based Networked Voice Assistant with Remote LLM Inference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0" y="142875"/>
            <a:ext cx="9902995" cy="20102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732"/>
              </a:lnSpc>
            </a:pPr>
            <a:r>
              <a:rPr lang="en-US" sz="7732">
                <a:solidFill>
                  <a:srgbClr val="2D2D2D"/>
                </a:solidFill>
                <a:latin typeface="Hero Bold"/>
                <a:ea typeface="Hero Bold"/>
                <a:cs typeface="Hero Bold"/>
                <a:sym typeface="Hero Bold"/>
              </a:rPr>
              <a:t>KEY FEATURES AND INNOVATIONS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32169" y="1939459"/>
            <a:ext cx="11755031" cy="81824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029"/>
              </a:lnSpc>
              <a:spcBef>
                <a:spcPct val="0"/>
              </a:spcBef>
            </a:pPr>
            <a:r>
              <a:rPr lang="en-US" sz="2878" b="1" dirty="0">
                <a:solidFill>
                  <a:srgbClr val="2D2D2D"/>
                </a:solidFill>
                <a:latin typeface="Poppins Bold"/>
                <a:ea typeface="Poppins Bold"/>
                <a:cs typeface="Poppins Bold"/>
                <a:sym typeface="Poppins Bold"/>
              </a:rPr>
              <a:t>1. Zero-Code Provisioning</a:t>
            </a:r>
          </a:p>
          <a:p>
            <a:pPr algn="l">
              <a:lnSpc>
                <a:spcPts val="4029"/>
              </a:lnSpc>
              <a:spcBef>
                <a:spcPct val="0"/>
              </a:spcBef>
            </a:pPr>
            <a:r>
              <a:rPr lang="en-US" sz="2878" dirty="0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Device creates its own Wi-Fi access point (192.168.4.1)</a:t>
            </a:r>
          </a:p>
          <a:p>
            <a:pPr algn="l">
              <a:lnSpc>
                <a:spcPts val="4029"/>
              </a:lnSpc>
              <a:spcBef>
                <a:spcPct val="0"/>
              </a:spcBef>
            </a:pPr>
            <a:r>
              <a:rPr lang="en-US" sz="2878" dirty="0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Simple web interface for network setup</a:t>
            </a:r>
          </a:p>
          <a:p>
            <a:pPr algn="l">
              <a:lnSpc>
                <a:spcPts val="4029"/>
              </a:lnSpc>
              <a:spcBef>
                <a:spcPct val="0"/>
              </a:spcBef>
            </a:pPr>
            <a:r>
              <a:rPr lang="en-US" sz="2878" dirty="0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No hardcoding credentials in firmware</a:t>
            </a:r>
          </a:p>
          <a:p>
            <a:pPr algn="l">
              <a:lnSpc>
                <a:spcPts val="4029"/>
              </a:lnSpc>
              <a:spcBef>
                <a:spcPct val="0"/>
              </a:spcBef>
            </a:pPr>
            <a:r>
              <a:rPr lang="en-US" sz="2878" b="1" dirty="0">
                <a:solidFill>
                  <a:srgbClr val="2D2D2D"/>
                </a:solidFill>
                <a:latin typeface="Poppins Bold"/>
                <a:ea typeface="Poppins Bold"/>
                <a:cs typeface="Poppins Bold"/>
                <a:sym typeface="Poppins Bold"/>
              </a:rPr>
              <a:t>2. Configurable AI Personalities</a:t>
            </a:r>
          </a:p>
          <a:p>
            <a:pPr algn="l">
              <a:lnSpc>
                <a:spcPts val="4029"/>
              </a:lnSpc>
              <a:spcBef>
                <a:spcPct val="0"/>
              </a:spcBef>
            </a:pPr>
            <a:r>
              <a:rPr lang="en-US" sz="2878" dirty="0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Role files define assistant behavior, language, voice</a:t>
            </a:r>
          </a:p>
          <a:p>
            <a:pPr algn="l">
              <a:lnSpc>
                <a:spcPts val="4029"/>
              </a:lnSpc>
              <a:spcBef>
                <a:spcPct val="0"/>
              </a:spcBef>
            </a:pPr>
            <a:r>
              <a:rPr lang="en-US" sz="2878" dirty="0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Switch between expert tutor, storyteller, companion modes</a:t>
            </a:r>
          </a:p>
          <a:p>
            <a:pPr algn="l">
              <a:lnSpc>
                <a:spcPts val="4029"/>
              </a:lnSpc>
              <a:spcBef>
                <a:spcPct val="0"/>
              </a:spcBef>
            </a:pPr>
            <a:r>
              <a:rPr lang="en-US" sz="2878" dirty="0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Memory persistence across sessions</a:t>
            </a:r>
          </a:p>
          <a:p>
            <a:pPr algn="l">
              <a:lnSpc>
                <a:spcPts val="4029"/>
              </a:lnSpc>
              <a:spcBef>
                <a:spcPct val="0"/>
              </a:spcBef>
            </a:pPr>
            <a:r>
              <a:rPr lang="en-US" sz="2878" b="1" dirty="0">
                <a:solidFill>
                  <a:srgbClr val="2D2D2D"/>
                </a:solidFill>
                <a:latin typeface="Poppins Bold"/>
                <a:ea typeface="Poppins Bold"/>
                <a:cs typeface="Poppins Bold"/>
                <a:sym typeface="Poppins Bold"/>
              </a:rPr>
              <a:t>3. Reproducible Deployment</a:t>
            </a:r>
          </a:p>
          <a:p>
            <a:pPr algn="l">
              <a:lnSpc>
                <a:spcPts val="4029"/>
              </a:lnSpc>
              <a:spcBef>
                <a:spcPct val="0"/>
              </a:spcBef>
            </a:pPr>
            <a:r>
              <a:rPr lang="en-US" sz="2878" dirty="0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Detailed flashing procedure (offset 0x0, baud 921600, 40MHz)</a:t>
            </a:r>
          </a:p>
          <a:p>
            <a:pPr algn="l">
              <a:lnSpc>
                <a:spcPts val="4029"/>
              </a:lnSpc>
              <a:spcBef>
                <a:spcPct val="0"/>
              </a:spcBef>
            </a:pPr>
            <a:r>
              <a:rPr lang="en-US" sz="2878" dirty="0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Complete wiring documentation with pin mappings</a:t>
            </a:r>
          </a:p>
          <a:p>
            <a:pPr algn="l">
              <a:lnSpc>
                <a:spcPts val="4029"/>
              </a:lnSpc>
              <a:spcBef>
                <a:spcPct val="0"/>
              </a:spcBef>
            </a:pPr>
            <a:r>
              <a:rPr lang="en-US" sz="2878" dirty="0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CP210x driver guidance for Windows compatibility</a:t>
            </a:r>
          </a:p>
          <a:p>
            <a:pPr algn="l">
              <a:lnSpc>
                <a:spcPts val="4029"/>
              </a:lnSpc>
              <a:spcBef>
                <a:spcPct val="0"/>
              </a:spcBef>
            </a:pPr>
            <a:r>
              <a:rPr lang="en-US" sz="2878" b="1" dirty="0">
                <a:solidFill>
                  <a:srgbClr val="2D2D2D"/>
                </a:solidFill>
                <a:latin typeface="Poppins Bold"/>
                <a:ea typeface="Poppins Bold"/>
                <a:cs typeface="Poppins Bold"/>
                <a:sym typeface="Poppins Bold"/>
              </a:rPr>
              <a:t>4. Privacy-First Option</a:t>
            </a:r>
          </a:p>
          <a:p>
            <a:pPr algn="l">
              <a:lnSpc>
                <a:spcPts val="4029"/>
              </a:lnSpc>
              <a:spcBef>
                <a:spcPct val="0"/>
              </a:spcBef>
            </a:pPr>
            <a:r>
              <a:rPr lang="en-US" sz="2878" dirty="0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Self-hosted xiaozhi-esp32-server deployment</a:t>
            </a:r>
          </a:p>
          <a:p>
            <a:pPr algn="l">
              <a:lnSpc>
                <a:spcPts val="4029"/>
              </a:lnSpc>
              <a:spcBef>
                <a:spcPct val="0"/>
              </a:spcBef>
            </a:pPr>
            <a:r>
              <a:rPr lang="en-US" sz="2878" dirty="0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All data stays on local network</a:t>
            </a:r>
          </a:p>
          <a:p>
            <a:pPr algn="l">
              <a:lnSpc>
                <a:spcPts val="4029"/>
              </a:lnSpc>
              <a:spcBef>
                <a:spcPct val="0"/>
              </a:spcBef>
            </a:pPr>
            <a:r>
              <a:rPr lang="en-US" sz="2878" dirty="0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No cloud dependencies required</a:t>
            </a:r>
          </a:p>
        </p:txBody>
      </p:sp>
      <p:sp>
        <p:nvSpPr>
          <p:cNvPr id="4" name="Freeform 4"/>
          <p:cNvSpPr/>
          <p:nvPr/>
        </p:nvSpPr>
        <p:spPr>
          <a:xfrm>
            <a:off x="8215469" y="-242309"/>
            <a:ext cx="5778062" cy="5778062"/>
          </a:xfrm>
          <a:custGeom>
            <a:avLst/>
            <a:gdLst/>
            <a:ahLst/>
            <a:cxnLst/>
            <a:rect l="l" t="t" r="r" b="b"/>
            <a:pathLst>
              <a:path w="5778062" h="5778062">
                <a:moveTo>
                  <a:pt x="0" y="0"/>
                </a:moveTo>
                <a:lnTo>
                  <a:pt x="5778063" y="0"/>
                </a:lnTo>
                <a:lnTo>
                  <a:pt x="5778063" y="5778062"/>
                </a:lnTo>
                <a:lnTo>
                  <a:pt x="0" y="57780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0502132" y="5535753"/>
            <a:ext cx="6982799" cy="4661019"/>
          </a:xfrm>
          <a:custGeom>
            <a:avLst/>
            <a:gdLst/>
            <a:ahLst/>
            <a:cxnLst/>
            <a:rect l="l" t="t" r="r" b="b"/>
            <a:pathLst>
              <a:path w="6982799" h="4661019">
                <a:moveTo>
                  <a:pt x="0" y="0"/>
                </a:moveTo>
                <a:lnTo>
                  <a:pt x="6982799" y="0"/>
                </a:lnTo>
                <a:lnTo>
                  <a:pt x="6982799" y="4661019"/>
                </a:lnTo>
                <a:lnTo>
                  <a:pt x="0" y="466101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6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229444"/>
            <a:ext cx="18288000" cy="10246645"/>
          </a:xfrm>
          <a:custGeom>
            <a:avLst/>
            <a:gdLst/>
            <a:ahLst/>
            <a:cxnLst/>
            <a:rect l="l" t="t" r="r" b="b"/>
            <a:pathLst>
              <a:path w="18288000" h="10246645">
                <a:moveTo>
                  <a:pt x="0" y="0"/>
                </a:moveTo>
                <a:lnTo>
                  <a:pt x="18288000" y="0"/>
                </a:lnTo>
                <a:lnTo>
                  <a:pt x="18288000" y="10246645"/>
                </a:lnTo>
                <a:lnTo>
                  <a:pt x="0" y="102466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4000"/>
            </a:blip>
            <a:stretch>
              <a:fillRect t="-25518" b="-2551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0" y="133350"/>
            <a:ext cx="14346609" cy="17959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57"/>
              </a:lnSpc>
            </a:pPr>
            <a:r>
              <a:rPr lang="en-US" sz="6957">
                <a:solidFill>
                  <a:srgbClr val="2D2D2D"/>
                </a:solidFill>
                <a:latin typeface="Hero Bold"/>
                <a:ea typeface="Hero Bold"/>
                <a:cs typeface="Hero Bold"/>
                <a:sym typeface="Hero Bold"/>
              </a:rPr>
              <a:t>IMPLEMENTATION CHALLENGES &amp; SOLUTIONS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0" y="1661265"/>
            <a:ext cx="17763173" cy="85750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72"/>
              </a:lnSpc>
              <a:spcBef>
                <a:spcPct val="0"/>
              </a:spcBef>
            </a:pPr>
            <a:r>
              <a:rPr lang="en-US" sz="3980" b="1" dirty="0">
                <a:solidFill>
                  <a:srgbClr val="2D2D2D"/>
                </a:solidFill>
                <a:latin typeface="Poppins Bold"/>
                <a:ea typeface="Poppins Bold"/>
                <a:cs typeface="Poppins Bold"/>
                <a:sym typeface="Poppins Bold"/>
              </a:rPr>
              <a:t>Challenge 1: </a:t>
            </a:r>
            <a:r>
              <a:rPr lang="en-US" sz="3980" dirty="0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MAX98357A GAIN Pin Short</a:t>
            </a:r>
          </a:p>
          <a:p>
            <a:pPr algn="l">
              <a:lnSpc>
                <a:spcPts val="5572"/>
              </a:lnSpc>
              <a:spcBef>
                <a:spcPct val="0"/>
              </a:spcBef>
            </a:pPr>
            <a:r>
              <a:rPr lang="en-US" sz="3980" b="1" dirty="0">
                <a:solidFill>
                  <a:srgbClr val="2D2D2D"/>
                </a:solidFill>
                <a:latin typeface="Poppins Bold"/>
                <a:ea typeface="Poppins Bold"/>
                <a:cs typeface="Poppins Bold"/>
                <a:sym typeface="Poppins Bold"/>
              </a:rPr>
              <a:t>Problem: </a:t>
            </a:r>
            <a:r>
              <a:rPr lang="en-US" sz="3980" dirty="0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Some modules short to ground when GAIN pin connected</a:t>
            </a:r>
          </a:p>
          <a:p>
            <a:pPr algn="l">
              <a:lnSpc>
                <a:spcPts val="5572"/>
              </a:lnSpc>
              <a:spcBef>
                <a:spcPct val="0"/>
              </a:spcBef>
            </a:pPr>
            <a:r>
              <a:rPr lang="en-US" sz="3980" b="1" dirty="0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Solution: </a:t>
            </a:r>
            <a:r>
              <a:rPr lang="en-US" sz="3980" dirty="0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Leave GAIN floating, document in troubleshooting guide</a:t>
            </a:r>
          </a:p>
          <a:p>
            <a:pPr algn="l">
              <a:lnSpc>
                <a:spcPts val="5572"/>
              </a:lnSpc>
              <a:spcBef>
                <a:spcPct val="0"/>
              </a:spcBef>
            </a:pPr>
            <a:r>
              <a:rPr lang="en-US" sz="3980" b="1" dirty="0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Result: </a:t>
            </a:r>
            <a:r>
              <a:rPr lang="en-US" sz="3980" dirty="0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100% boot success rate after mitigation</a:t>
            </a:r>
          </a:p>
          <a:p>
            <a:pPr algn="l">
              <a:lnSpc>
                <a:spcPts val="5572"/>
              </a:lnSpc>
              <a:spcBef>
                <a:spcPct val="0"/>
              </a:spcBef>
            </a:pPr>
            <a:r>
              <a:rPr lang="en-US" sz="3980" b="1" dirty="0">
                <a:solidFill>
                  <a:srgbClr val="2D2D2D"/>
                </a:solidFill>
                <a:latin typeface="Poppins Bold"/>
                <a:ea typeface="Poppins Bold"/>
                <a:cs typeface="Poppins Bold"/>
                <a:sym typeface="Poppins Bold"/>
              </a:rPr>
              <a:t>Challenge 2: </a:t>
            </a:r>
            <a:r>
              <a:rPr lang="en-US" sz="3980" dirty="0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Weak Wi-Fi on </a:t>
            </a:r>
            <a:r>
              <a:rPr lang="en-US" sz="3980" dirty="0" err="1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DevKit</a:t>
            </a:r>
            <a:r>
              <a:rPr lang="en-US" sz="3980" dirty="0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 v1</a:t>
            </a:r>
          </a:p>
          <a:p>
            <a:pPr algn="l">
              <a:lnSpc>
                <a:spcPts val="5572"/>
              </a:lnSpc>
              <a:spcBef>
                <a:spcPct val="0"/>
              </a:spcBef>
            </a:pPr>
            <a:r>
              <a:rPr lang="en-US" sz="3980" b="1" dirty="0">
                <a:solidFill>
                  <a:srgbClr val="2D2D2D"/>
                </a:solidFill>
                <a:latin typeface="Poppins Bold"/>
                <a:ea typeface="Poppins Bold"/>
                <a:cs typeface="Poppins Bold"/>
                <a:sym typeface="Poppins Bold"/>
              </a:rPr>
              <a:t>Problem: </a:t>
            </a:r>
            <a:r>
              <a:rPr lang="en-US" sz="3980" dirty="0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PCB antenna has poor reception in some variants</a:t>
            </a:r>
          </a:p>
          <a:p>
            <a:pPr algn="l">
              <a:lnSpc>
                <a:spcPts val="5572"/>
              </a:lnSpc>
              <a:spcBef>
                <a:spcPct val="0"/>
              </a:spcBef>
            </a:pPr>
            <a:r>
              <a:rPr lang="en-US" sz="3980" b="1" dirty="0">
                <a:solidFill>
                  <a:srgbClr val="2D2D2D"/>
                </a:solidFill>
                <a:latin typeface="Poppins Bold"/>
                <a:ea typeface="Poppins Bold"/>
                <a:cs typeface="Poppins Bold"/>
                <a:sym typeface="Poppins Bold"/>
              </a:rPr>
              <a:t>Solution:</a:t>
            </a:r>
            <a:r>
              <a:rPr lang="en-US" sz="3980" dirty="0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 Recommend </a:t>
            </a:r>
            <a:r>
              <a:rPr lang="en-US" sz="3980" dirty="0" err="1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DevKit</a:t>
            </a:r>
            <a:r>
              <a:rPr lang="en-US" sz="3980" dirty="0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 v4, external antenna, or repeater options</a:t>
            </a:r>
          </a:p>
          <a:p>
            <a:pPr algn="l">
              <a:lnSpc>
                <a:spcPts val="5572"/>
              </a:lnSpc>
              <a:spcBef>
                <a:spcPct val="0"/>
              </a:spcBef>
            </a:pPr>
            <a:r>
              <a:rPr lang="en-US" sz="3980" b="1" dirty="0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Result: </a:t>
            </a:r>
            <a:r>
              <a:rPr lang="en-US" sz="3980" dirty="0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Reliable connection with documented alternatives</a:t>
            </a:r>
          </a:p>
          <a:p>
            <a:pPr algn="l">
              <a:lnSpc>
                <a:spcPts val="5572"/>
              </a:lnSpc>
              <a:spcBef>
                <a:spcPct val="0"/>
              </a:spcBef>
            </a:pPr>
            <a:r>
              <a:rPr lang="en-US" sz="3980" b="1" dirty="0">
                <a:solidFill>
                  <a:srgbClr val="2D2D2D"/>
                </a:solidFill>
                <a:latin typeface="Poppins Bold"/>
                <a:ea typeface="Poppins Bold"/>
                <a:cs typeface="Poppins Bold"/>
                <a:sym typeface="Poppins Bold"/>
              </a:rPr>
              <a:t>Challenge 3:</a:t>
            </a:r>
            <a:r>
              <a:rPr lang="en-US" sz="3980" dirty="0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 Memory Constraints (No PSRAM)</a:t>
            </a:r>
          </a:p>
          <a:p>
            <a:pPr algn="l">
              <a:lnSpc>
                <a:spcPts val="5572"/>
              </a:lnSpc>
              <a:spcBef>
                <a:spcPct val="0"/>
              </a:spcBef>
            </a:pPr>
            <a:r>
              <a:rPr lang="en-US" sz="3980" b="1" dirty="0">
                <a:solidFill>
                  <a:srgbClr val="2D2D2D"/>
                </a:solidFill>
                <a:latin typeface="Poppins Bold"/>
                <a:ea typeface="Poppins Bold"/>
                <a:cs typeface="Poppins Bold"/>
                <a:sym typeface="Poppins Bold"/>
              </a:rPr>
              <a:t>Problem: </a:t>
            </a:r>
            <a:r>
              <a:rPr lang="en-US" sz="3980" dirty="0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ESP32 </a:t>
            </a:r>
            <a:r>
              <a:rPr lang="en-US" sz="3980" dirty="0" err="1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DevKit</a:t>
            </a:r>
            <a:r>
              <a:rPr lang="en-US" sz="3980" dirty="0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 v1 lacks external RAM for audio buffering</a:t>
            </a:r>
          </a:p>
          <a:p>
            <a:pPr algn="l">
              <a:lnSpc>
                <a:spcPts val="5572"/>
              </a:lnSpc>
              <a:spcBef>
                <a:spcPct val="0"/>
              </a:spcBef>
            </a:pPr>
            <a:r>
              <a:rPr lang="en-US" sz="3980" b="1" dirty="0">
                <a:solidFill>
                  <a:srgbClr val="2D2D2D"/>
                </a:solidFill>
                <a:latin typeface="Poppins Bold"/>
                <a:ea typeface="Poppins Bold"/>
                <a:cs typeface="Poppins Bold"/>
                <a:sym typeface="Poppins Bold"/>
              </a:rPr>
              <a:t>Solution: </a:t>
            </a:r>
            <a:r>
              <a:rPr lang="en-US" sz="3980" dirty="0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Optimized firmware with efficient I²S DMA and streaming</a:t>
            </a:r>
          </a:p>
          <a:p>
            <a:pPr algn="l">
              <a:lnSpc>
                <a:spcPts val="5572"/>
              </a:lnSpc>
              <a:spcBef>
                <a:spcPct val="0"/>
              </a:spcBef>
            </a:pPr>
            <a:r>
              <a:rPr lang="en-US" sz="3980" b="1" dirty="0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Result: </a:t>
            </a:r>
            <a:r>
              <a:rPr lang="en-US" sz="3980" dirty="0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Stable operation with 3-second audio captures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17641"/>
            <a:ext cx="8905909" cy="5664060"/>
          </a:xfrm>
          <a:custGeom>
            <a:avLst/>
            <a:gdLst/>
            <a:ahLst/>
            <a:cxnLst/>
            <a:rect l="l" t="t" r="r" b="b"/>
            <a:pathLst>
              <a:path w="8905909" h="5664060">
                <a:moveTo>
                  <a:pt x="0" y="0"/>
                </a:moveTo>
                <a:lnTo>
                  <a:pt x="8905909" y="0"/>
                </a:lnTo>
                <a:lnTo>
                  <a:pt x="8905909" y="5664060"/>
                </a:lnTo>
                <a:lnTo>
                  <a:pt x="0" y="56640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0" y="5403476"/>
            <a:ext cx="10115723" cy="5676756"/>
          </a:xfrm>
          <a:custGeom>
            <a:avLst/>
            <a:gdLst/>
            <a:ahLst/>
            <a:cxnLst/>
            <a:rect l="l" t="t" r="r" b="b"/>
            <a:pathLst>
              <a:path w="10115723" h="5676756">
                <a:moveTo>
                  <a:pt x="0" y="0"/>
                </a:moveTo>
                <a:lnTo>
                  <a:pt x="10115723" y="0"/>
                </a:lnTo>
                <a:lnTo>
                  <a:pt x="10115723" y="5676756"/>
                </a:lnTo>
                <a:lnTo>
                  <a:pt x="0" y="567675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8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6322682" y="2224997"/>
            <a:ext cx="11301259" cy="6356958"/>
          </a:xfrm>
          <a:custGeom>
            <a:avLst/>
            <a:gdLst/>
            <a:ahLst/>
            <a:cxnLst/>
            <a:rect l="l" t="t" r="r" b="b"/>
            <a:pathLst>
              <a:path w="11301259" h="6356958">
                <a:moveTo>
                  <a:pt x="0" y="0"/>
                </a:moveTo>
                <a:lnTo>
                  <a:pt x="11301259" y="0"/>
                </a:lnTo>
                <a:lnTo>
                  <a:pt x="11301259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3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0" y="1075376"/>
            <a:ext cx="13174266" cy="9098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876"/>
              </a:lnSpc>
              <a:spcBef>
                <a:spcPct val="0"/>
              </a:spcBef>
            </a:pPr>
            <a:r>
              <a:rPr lang="en-US" sz="4197" b="1">
                <a:solidFill>
                  <a:srgbClr val="2D2D2D"/>
                </a:solidFill>
                <a:latin typeface="Poppins Bold"/>
                <a:ea typeface="Poppins Bold"/>
                <a:cs typeface="Poppins Bold"/>
                <a:sym typeface="Poppins Bold"/>
              </a:rPr>
              <a:t>Audio Performance:</a:t>
            </a:r>
          </a:p>
          <a:p>
            <a:pPr algn="l">
              <a:lnSpc>
                <a:spcPts val="5456"/>
              </a:lnSpc>
              <a:spcBef>
                <a:spcPct val="0"/>
              </a:spcBef>
            </a:pPr>
            <a:r>
              <a:rPr lang="en-US" sz="3897" b="1">
                <a:solidFill>
                  <a:srgbClr val="2D2D2D"/>
                </a:solidFill>
                <a:latin typeface="Poppins Bold"/>
                <a:ea typeface="Poppins Bold"/>
                <a:cs typeface="Poppins Bold"/>
                <a:sym typeface="Poppins Bold"/>
              </a:rPr>
              <a:t>Capture SNR:</a:t>
            </a:r>
            <a:r>
              <a:rPr lang="en-US" sz="3897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 &gt;60 dB</a:t>
            </a:r>
          </a:p>
          <a:p>
            <a:pPr algn="l">
              <a:lnSpc>
                <a:spcPts val="5456"/>
              </a:lnSpc>
              <a:spcBef>
                <a:spcPct val="0"/>
              </a:spcBef>
            </a:pPr>
            <a:r>
              <a:rPr lang="en-US" sz="3897" b="1">
                <a:solidFill>
                  <a:srgbClr val="2D2D2D"/>
                </a:solidFill>
                <a:latin typeface="Poppins Bold"/>
                <a:ea typeface="Poppins Bold"/>
                <a:cs typeface="Poppins Bold"/>
                <a:sym typeface="Poppins Bold"/>
              </a:rPr>
              <a:t>Playback THD:</a:t>
            </a:r>
            <a:r>
              <a:rPr lang="en-US" sz="3897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 &lt;1% at nominal volume</a:t>
            </a:r>
          </a:p>
          <a:p>
            <a:pPr algn="l">
              <a:lnSpc>
                <a:spcPts val="5456"/>
              </a:lnSpc>
              <a:spcBef>
                <a:spcPct val="0"/>
              </a:spcBef>
            </a:pPr>
            <a:r>
              <a:rPr lang="en-US" sz="3897" b="1">
                <a:solidFill>
                  <a:srgbClr val="2D2D2D"/>
                </a:solidFill>
                <a:latin typeface="Poppins Bold"/>
                <a:ea typeface="Poppins Bold"/>
                <a:cs typeface="Poppins Bold"/>
                <a:sym typeface="Poppins Bold"/>
              </a:rPr>
              <a:t>Wake Latency: </a:t>
            </a:r>
            <a:r>
              <a:rPr lang="en-US" sz="3897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&lt;300ms from button press</a:t>
            </a:r>
          </a:p>
          <a:p>
            <a:pPr algn="l">
              <a:lnSpc>
                <a:spcPts val="5456"/>
              </a:lnSpc>
              <a:spcBef>
                <a:spcPct val="0"/>
              </a:spcBef>
            </a:pPr>
            <a:r>
              <a:rPr lang="en-US" sz="3897" b="1">
                <a:solidFill>
                  <a:srgbClr val="2D2D2D"/>
                </a:solidFill>
                <a:latin typeface="Poppins Bold"/>
                <a:ea typeface="Poppins Bold"/>
                <a:cs typeface="Poppins Bold"/>
                <a:sym typeface="Poppins Bold"/>
              </a:rPr>
              <a:t>Round-trip Response: </a:t>
            </a:r>
            <a:r>
              <a:rPr lang="en-US" sz="3897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&lt;3 seconds</a:t>
            </a:r>
          </a:p>
          <a:p>
            <a:pPr algn="l">
              <a:lnSpc>
                <a:spcPts val="5876"/>
              </a:lnSpc>
              <a:spcBef>
                <a:spcPct val="0"/>
              </a:spcBef>
            </a:pPr>
            <a:r>
              <a:rPr lang="en-US" sz="4197" b="1">
                <a:solidFill>
                  <a:srgbClr val="2D2D2D"/>
                </a:solidFill>
                <a:latin typeface="Poppins Bold"/>
                <a:ea typeface="Poppins Bold"/>
                <a:cs typeface="Poppins Bold"/>
                <a:sym typeface="Poppins Bold"/>
              </a:rPr>
              <a:t>Network &amp; Power:</a:t>
            </a:r>
          </a:p>
          <a:p>
            <a:pPr algn="l">
              <a:lnSpc>
                <a:spcPts val="5456"/>
              </a:lnSpc>
              <a:spcBef>
                <a:spcPct val="0"/>
              </a:spcBef>
            </a:pPr>
            <a:r>
              <a:rPr lang="en-US" sz="3897" b="1">
                <a:solidFill>
                  <a:srgbClr val="2D2D2D"/>
                </a:solidFill>
                <a:latin typeface="Poppins Bold"/>
                <a:ea typeface="Poppins Bold"/>
                <a:cs typeface="Poppins Bold"/>
                <a:sym typeface="Poppins Bold"/>
              </a:rPr>
              <a:t>Protocol: </a:t>
            </a:r>
            <a:r>
              <a:rPr lang="en-US" sz="3897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WebSocket/MCP over Wi-Fi</a:t>
            </a:r>
          </a:p>
          <a:p>
            <a:pPr algn="l">
              <a:lnSpc>
                <a:spcPts val="5456"/>
              </a:lnSpc>
              <a:spcBef>
                <a:spcPct val="0"/>
              </a:spcBef>
            </a:pPr>
            <a:r>
              <a:rPr lang="en-US" sz="3897" b="1">
                <a:solidFill>
                  <a:srgbClr val="2D2D2D"/>
                </a:solidFill>
                <a:latin typeface="Poppins Bold"/>
                <a:ea typeface="Poppins Bold"/>
                <a:cs typeface="Poppins Bold"/>
                <a:sym typeface="Poppins Bold"/>
              </a:rPr>
              <a:t>Security: </a:t>
            </a:r>
            <a:r>
              <a:rPr lang="en-US" sz="3897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TLS support, token-based authentication</a:t>
            </a:r>
          </a:p>
          <a:p>
            <a:pPr algn="l">
              <a:lnSpc>
                <a:spcPts val="5456"/>
              </a:lnSpc>
              <a:spcBef>
                <a:spcPct val="0"/>
              </a:spcBef>
            </a:pPr>
            <a:r>
              <a:rPr lang="en-US" sz="3897" b="1">
                <a:solidFill>
                  <a:srgbClr val="2D2D2D"/>
                </a:solidFill>
                <a:latin typeface="Poppins Bold"/>
                <a:ea typeface="Poppins Bold"/>
                <a:cs typeface="Poppins Bold"/>
                <a:sym typeface="Poppins Bold"/>
              </a:rPr>
              <a:t>Power: </a:t>
            </a:r>
            <a:r>
              <a:rPr lang="en-US" sz="3897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3.3V operation, ~500mA peak during playback</a:t>
            </a:r>
          </a:p>
          <a:p>
            <a:pPr algn="l">
              <a:lnSpc>
                <a:spcPts val="5876"/>
              </a:lnSpc>
              <a:spcBef>
                <a:spcPct val="0"/>
              </a:spcBef>
            </a:pPr>
            <a:r>
              <a:rPr lang="en-US" sz="4197" b="1">
                <a:solidFill>
                  <a:srgbClr val="2D2D2D"/>
                </a:solidFill>
                <a:latin typeface="Poppins Bold"/>
                <a:ea typeface="Poppins Bold"/>
                <a:cs typeface="Poppins Bold"/>
                <a:sym typeface="Poppins Bold"/>
              </a:rPr>
              <a:t>Software Stack:</a:t>
            </a:r>
          </a:p>
          <a:p>
            <a:pPr algn="l">
              <a:lnSpc>
                <a:spcPts val="5456"/>
              </a:lnSpc>
              <a:spcBef>
                <a:spcPct val="0"/>
              </a:spcBef>
            </a:pPr>
            <a:r>
              <a:rPr lang="en-US" sz="3897" b="1">
                <a:solidFill>
                  <a:srgbClr val="2D2D2D"/>
                </a:solidFill>
                <a:latin typeface="Poppins Bold"/>
                <a:ea typeface="Poppins Bold"/>
                <a:cs typeface="Poppins Bold"/>
                <a:sym typeface="Poppins Bold"/>
              </a:rPr>
              <a:t>Firmware: </a:t>
            </a:r>
            <a:r>
              <a:rPr lang="en-US" sz="3897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xiaozhi-esp32 compatible</a:t>
            </a:r>
          </a:p>
          <a:p>
            <a:pPr algn="l">
              <a:lnSpc>
                <a:spcPts val="5456"/>
              </a:lnSpc>
              <a:spcBef>
                <a:spcPct val="0"/>
              </a:spcBef>
            </a:pPr>
            <a:r>
              <a:rPr lang="en-US" sz="3897" b="1">
                <a:solidFill>
                  <a:srgbClr val="2D2D2D"/>
                </a:solidFill>
                <a:latin typeface="Poppins Bold"/>
                <a:ea typeface="Poppins Bold"/>
                <a:cs typeface="Poppins Bold"/>
                <a:sym typeface="Poppins Bold"/>
              </a:rPr>
              <a:t>Backend: </a:t>
            </a:r>
            <a:r>
              <a:rPr lang="en-US" sz="3897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Qwen-3 LLM with configurable TTS</a:t>
            </a:r>
          </a:p>
          <a:p>
            <a:pPr algn="l">
              <a:lnSpc>
                <a:spcPts val="5456"/>
              </a:lnSpc>
              <a:spcBef>
                <a:spcPct val="0"/>
              </a:spcBef>
            </a:pPr>
            <a:r>
              <a:rPr lang="en-US" sz="3897" b="1">
                <a:solidFill>
                  <a:srgbClr val="2D2D2D"/>
                </a:solidFill>
                <a:latin typeface="Poppins Bold"/>
                <a:ea typeface="Poppins Bold"/>
                <a:cs typeface="Poppins Bold"/>
                <a:sym typeface="Poppins Bold"/>
              </a:rPr>
              <a:t>Platform: </a:t>
            </a:r>
            <a:r>
              <a:rPr lang="en-US" sz="3897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ESP-IDF based with I²S drivers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0" y="142875"/>
            <a:ext cx="17940769" cy="10468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837"/>
              </a:lnSpc>
            </a:pPr>
            <a:r>
              <a:rPr lang="en-US" sz="7837">
                <a:solidFill>
                  <a:srgbClr val="2D2D2D"/>
                </a:solidFill>
                <a:latin typeface="Hero Bold"/>
                <a:ea typeface="Hero Bold"/>
                <a:cs typeface="Hero Bold"/>
                <a:sym typeface="Hero Bold"/>
              </a:rPr>
              <a:t>TECHNICAL SPECIFICATIONS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14819" y="1309062"/>
            <a:ext cx="13519591" cy="8669438"/>
          </a:xfrm>
          <a:custGeom>
            <a:avLst/>
            <a:gdLst/>
            <a:ahLst/>
            <a:cxnLst/>
            <a:rect l="l" t="t" r="r" b="b"/>
            <a:pathLst>
              <a:path w="13519591" h="8669438">
                <a:moveTo>
                  <a:pt x="0" y="0"/>
                </a:moveTo>
                <a:lnTo>
                  <a:pt x="13519591" y="0"/>
                </a:lnTo>
                <a:lnTo>
                  <a:pt x="13519591" y="8669437"/>
                </a:lnTo>
                <a:lnTo>
                  <a:pt x="0" y="866943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7188552" y="399544"/>
            <a:ext cx="10920831" cy="9755180"/>
          </a:xfrm>
          <a:custGeom>
            <a:avLst/>
            <a:gdLst/>
            <a:ahLst/>
            <a:cxnLst/>
            <a:rect l="l" t="t" r="r" b="b"/>
            <a:pathLst>
              <a:path w="10920831" h="9755180">
                <a:moveTo>
                  <a:pt x="0" y="0"/>
                </a:moveTo>
                <a:lnTo>
                  <a:pt x="10920831" y="0"/>
                </a:lnTo>
                <a:lnTo>
                  <a:pt x="10920831" y="9755180"/>
                </a:lnTo>
                <a:lnTo>
                  <a:pt x="0" y="975518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3000"/>
            </a:blip>
            <a:stretch>
              <a:fillRect l="-21787" r="-9297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214819" y="1223337"/>
            <a:ext cx="12254052" cy="89121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06"/>
              </a:lnSpc>
              <a:spcBef>
                <a:spcPct val="0"/>
              </a:spcBef>
            </a:pPr>
            <a:r>
              <a:rPr lang="en-US" sz="2933" b="1" dirty="0">
                <a:solidFill>
                  <a:srgbClr val="2D2D2D"/>
                </a:solidFill>
                <a:latin typeface="Poppins Bold"/>
                <a:ea typeface="Poppins Bold"/>
                <a:cs typeface="Poppins Bold"/>
                <a:sym typeface="Poppins Bold"/>
              </a:rPr>
              <a:t>Current Implementations:</a:t>
            </a:r>
          </a:p>
          <a:p>
            <a:pPr algn="l">
              <a:lnSpc>
                <a:spcPts val="4106"/>
              </a:lnSpc>
              <a:spcBef>
                <a:spcPct val="0"/>
              </a:spcBef>
            </a:pPr>
            <a:r>
              <a:rPr lang="en-US" sz="2933" b="1" dirty="0">
                <a:solidFill>
                  <a:srgbClr val="2D2D2D"/>
                </a:solidFill>
                <a:latin typeface="Poppins Bold"/>
                <a:ea typeface="Poppins Bold"/>
                <a:cs typeface="Poppins Bold"/>
                <a:sym typeface="Poppins Bold"/>
              </a:rPr>
              <a:t>1. Bedside Companion</a:t>
            </a:r>
          </a:p>
          <a:p>
            <a:pPr algn="l">
              <a:lnSpc>
                <a:spcPts val="4106"/>
              </a:lnSpc>
              <a:spcBef>
                <a:spcPct val="0"/>
              </a:spcBef>
            </a:pPr>
            <a:r>
              <a:rPr lang="en-US" sz="2933" dirty="0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Sleep stories and meditation guidance</a:t>
            </a:r>
          </a:p>
          <a:p>
            <a:pPr algn="l">
              <a:lnSpc>
                <a:spcPts val="4106"/>
              </a:lnSpc>
              <a:spcBef>
                <a:spcPct val="0"/>
              </a:spcBef>
            </a:pPr>
            <a:r>
              <a:rPr lang="en-US" sz="2933" dirty="0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Natural alarm and timer setting</a:t>
            </a:r>
          </a:p>
          <a:p>
            <a:pPr algn="l">
              <a:lnSpc>
                <a:spcPts val="4106"/>
              </a:lnSpc>
              <a:spcBef>
                <a:spcPct val="0"/>
              </a:spcBef>
            </a:pPr>
            <a:r>
              <a:rPr lang="en-US" sz="2933" dirty="0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Night-time queries without screens</a:t>
            </a:r>
          </a:p>
          <a:p>
            <a:pPr algn="l">
              <a:lnSpc>
                <a:spcPts val="4106"/>
              </a:lnSpc>
              <a:spcBef>
                <a:spcPct val="0"/>
              </a:spcBef>
            </a:pPr>
            <a:r>
              <a:rPr lang="en-US" sz="2933" b="1" dirty="0">
                <a:solidFill>
                  <a:srgbClr val="2D2D2D"/>
                </a:solidFill>
                <a:latin typeface="Poppins Bold"/>
                <a:ea typeface="Poppins Bold"/>
                <a:cs typeface="Poppins Bold"/>
                <a:sym typeface="Poppins Bold"/>
              </a:rPr>
              <a:t>2. Educational Lab Demo</a:t>
            </a:r>
          </a:p>
          <a:p>
            <a:pPr algn="l">
              <a:lnSpc>
                <a:spcPts val="4106"/>
              </a:lnSpc>
              <a:spcBef>
                <a:spcPct val="0"/>
              </a:spcBef>
            </a:pPr>
            <a:r>
              <a:rPr lang="en-US" sz="2933" dirty="0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Teachable AI personality switching</a:t>
            </a:r>
          </a:p>
          <a:p>
            <a:pPr algn="l">
              <a:lnSpc>
                <a:spcPts val="4106"/>
              </a:lnSpc>
              <a:spcBef>
                <a:spcPct val="0"/>
              </a:spcBef>
            </a:pPr>
            <a:r>
              <a:rPr lang="en-US" sz="2933" dirty="0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Hardware/software integration learning</a:t>
            </a:r>
          </a:p>
          <a:p>
            <a:pPr algn="l">
              <a:lnSpc>
                <a:spcPts val="4106"/>
              </a:lnSpc>
              <a:spcBef>
                <a:spcPct val="0"/>
              </a:spcBef>
            </a:pPr>
            <a:r>
              <a:rPr lang="en-US" sz="2933" dirty="0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IoT protocol demonstrations</a:t>
            </a:r>
          </a:p>
          <a:p>
            <a:pPr algn="l">
              <a:lnSpc>
                <a:spcPts val="4106"/>
              </a:lnSpc>
              <a:spcBef>
                <a:spcPct val="0"/>
              </a:spcBef>
            </a:pPr>
            <a:r>
              <a:rPr lang="en-US" sz="2933" b="1" dirty="0">
                <a:solidFill>
                  <a:srgbClr val="2D2D2D"/>
                </a:solidFill>
                <a:latin typeface="Poppins Bold"/>
                <a:ea typeface="Poppins Bold"/>
                <a:cs typeface="Poppins Bold"/>
                <a:sym typeface="Poppins Bold"/>
              </a:rPr>
              <a:t>3. Robotics Integration</a:t>
            </a:r>
          </a:p>
          <a:p>
            <a:pPr algn="l">
              <a:lnSpc>
                <a:spcPts val="4106"/>
              </a:lnSpc>
              <a:spcBef>
                <a:spcPct val="0"/>
              </a:spcBef>
            </a:pPr>
            <a:r>
              <a:rPr lang="en-US" sz="2933" dirty="0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Mobile robot voice control</a:t>
            </a:r>
          </a:p>
          <a:p>
            <a:pPr algn="l">
              <a:lnSpc>
                <a:spcPts val="4106"/>
              </a:lnSpc>
              <a:spcBef>
                <a:spcPct val="0"/>
              </a:spcBef>
            </a:pPr>
            <a:r>
              <a:rPr lang="en-US" sz="2933" dirty="0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Sensor data verbal feedback</a:t>
            </a:r>
          </a:p>
          <a:p>
            <a:pPr algn="l">
              <a:lnSpc>
                <a:spcPts val="4106"/>
              </a:lnSpc>
              <a:spcBef>
                <a:spcPct val="0"/>
              </a:spcBef>
            </a:pPr>
            <a:r>
              <a:rPr lang="en-US" sz="2933" dirty="0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Autonomous assistant behaviors</a:t>
            </a:r>
          </a:p>
          <a:p>
            <a:pPr algn="l">
              <a:lnSpc>
                <a:spcPts val="4106"/>
              </a:lnSpc>
              <a:spcBef>
                <a:spcPct val="0"/>
              </a:spcBef>
            </a:pPr>
            <a:r>
              <a:rPr lang="en-US" sz="2933" b="1">
                <a:solidFill>
                  <a:srgbClr val="2D2D2D"/>
                </a:solidFill>
                <a:latin typeface="Poppins Bold"/>
                <a:ea typeface="Poppins Bold"/>
                <a:cs typeface="Poppins Bold"/>
                <a:sym typeface="Poppins Bold"/>
              </a:rPr>
              <a:t>4. Future Potential:</a:t>
            </a:r>
          </a:p>
          <a:p>
            <a:pPr algn="l">
              <a:lnSpc>
                <a:spcPts val="4106"/>
              </a:lnSpc>
              <a:spcBef>
                <a:spcPct val="0"/>
              </a:spcBef>
            </a:pPr>
            <a:r>
              <a:rPr lang="en-US" sz="2933" dirty="0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Smart home voice nodes (multiple rooms)</a:t>
            </a:r>
          </a:p>
          <a:p>
            <a:pPr algn="l">
              <a:lnSpc>
                <a:spcPts val="4106"/>
              </a:lnSpc>
              <a:spcBef>
                <a:spcPct val="0"/>
              </a:spcBef>
            </a:pPr>
            <a:r>
              <a:rPr lang="en-US" sz="2933" dirty="0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Accessibility devices for vision-impaired users</a:t>
            </a:r>
          </a:p>
          <a:p>
            <a:pPr algn="l">
              <a:lnSpc>
                <a:spcPts val="4106"/>
              </a:lnSpc>
              <a:spcBef>
                <a:spcPct val="0"/>
              </a:spcBef>
            </a:pPr>
            <a:r>
              <a:rPr lang="en-US" sz="2933" dirty="0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Language learning conversational partners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14819" y="190500"/>
            <a:ext cx="17717692" cy="13486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212"/>
              </a:lnSpc>
            </a:pPr>
            <a:r>
              <a:rPr lang="en-US" sz="10212">
                <a:solidFill>
                  <a:srgbClr val="2D2D2D"/>
                </a:solidFill>
                <a:latin typeface="Hero Bold"/>
                <a:ea typeface="Hero Bold"/>
                <a:cs typeface="Hero Bold"/>
                <a:sym typeface="Hero Bold"/>
              </a:rPr>
              <a:t>APPLICATION &amp; USE CASE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14819" y="572864"/>
            <a:ext cx="12318517" cy="10545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945"/>
              </a:lnSpc>
            </a:pPr>
            <a:r>
              <a:rPr lang="en-US" sz="7945">
                <a:solidFill>
                  <a:srgbClr val="2D2D2D"/>
                </a:solidFill>
                <a:latin typeface="Hero Bold"/>
                <a:ea typeface="Hero Bold"/>
                <a:cs typeface="Hero Bold"/>
                <a:sym typeface="Hero Bold"/>
              </a:rPr>
              <a:t>RESULTS &amp; CONCLUSION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214819" y="1694134"/>
            <a:ext cx="13660744" cy="84598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32"/>
              </a:lnSpc>
              <a:spcBef>
                <a:spcPct val="0"/>
              </a:spcBef>
            </a:pPr>
            <a:r>
              <a:rPr lang="en-US" sz="3932">
                <a:solidFill>
                  <a:srgbClr val="2D2D2D"/>
                </a:solidFill>
                <a:latin typeface="Hero Bold"/>
                <a:ea typeface="Hero Bold"/>
                <a:cs typeface="Hero Bold"/>
                <a:sym typeface="Hero Bold"/>
              </a:rPr>
              <a:t>IMPACT:</a:t>
            </a:r>
          </a:p>
          <a:p>
            <a:pPr algn="l">
              <a:lnSpc>
                <a:spcPts val="3932"/>
              </a:lnSpc>
              <a:spcBef>
                <a:spcPct val="0"/>
              </a:spcBef>
            </a:pPr>
            <a:r>
              <a:rPr lang="en-US" sz="3932">
                <a:solidFill>
                  <a:srgbClr val="2D2D2D"/>
                </a:solidFill>
                <a:latin typeface="Hero"/>
                <a:ea typeface="Hero"/>
                <a:cs typeface="Hero"/>
                <a:sym typeface="Hero"/>
              </a:rPr>
              <a:t>DEMOCRATIZES AI VOICE TECHNOLOGY FOR MAKERS AND STUDENTS</a:t>
            </a:r>
          </a:p>
          <a:p>
            <a:pPr algn="l">
              <a:lnSpc>
                <a:spcPts val="3932"/>
              </a:lnSpc>
              <a:spcBef>
                <a:spcPct val="0"/>
              </a:spcBef>
            </a:pPr>
            <a:r>
              <a:rPr lang="en-US" sz="3932">
                <a:solidFill>
                  <a:srgbClr val="2D2D2D"/>
                </a:solidFill>
                <a:latin typeface="Hero"/>
                <a:ea typeface="Hero"/>
                <a:cs typeface="Hero"/>
                <a:sym typeface="Hero"/>
              </a:rPr>
              <a:t>PROVIDES PRIVACY-RESPECTING ALTERNATIVE TO COMMERCIAL ASSISTANTS</a:t>
            </a:r>
          </a:p>
          <a:p>
            <a:pPr algn="l">
              <a:lnSpc>
                <a:spcPts val="3932"/>
              </a:lnSpc>
              <a:spcBef>
                <a:spcPct val="0"/>
              </a:spcBef>
            </a:pPr>
            <a:r>
              <a:rPr lang="en-US" sz="3932">
                <a:solidFill>
                  <a:srgbClr val="2D2D2D"/>
                </a:solidFill>
                <a:latin typeface="Hero"/>
                <a:ea typeface="Hero"/>
                <a:cs typeface="Hero"/>
                <a:sym typeface="Hero"/>
              </a:rPr>
              <a:t>OPEN PLATFORM FOR RESEARCH AND CUSTOMIZATION</a:t>
            </a:r>
          </a:p>
          <a:p>
            <a:pPr algn="l">
              <a:lnSpc>
                <a:spcPts val="3932"/>
              </a:lnSpc>
              <a:spcBef>
                <a:spcPct val="0"/>
              </a:spcBef>
            </a:pPr>
            <a:r>
              <a:rPr lang="en-US" sz="3932">
                <a:solidFill>
                  <a:srgbClr val="2D2D2D"/>
                </a:solidFill>
                <a:latin typeface="Hero Bold"/>
                <a:ea typeface="Hero Bold"/>
                <a:cs typeface="Hero Bold"/>
                <a:sym typeface="Hero Bold"/>
              </a:rPr>
              <a:t>FUTURE WORK:</a:t>
            </a:r>
          </a:p>
          <a:p>
            <a:pPr algn="l">
              <a:lnSpc>
                <a:spcPts val="3932"/>
              </a:lnSpc>
              <a:spcBef>
                <a:spcPct val="0"/>
              </a:spcBef>
            </a:pPr>
            <a:r>
              <a:rPr lang="en-US" sz="3932">
                <a:solidFill>
                  <a:srgbClr val="2D2D2D"/>
                </a:solidFill>
                <a:latin typeface="Hero"/>
                <a:ea typeface="Hero"/>
                <a:cs typeface="Hero"/>
                <a:sym typeface="Hero"/>
              </a:rPr>
              <a:t>WAKE WORD DETECTION (ON-DEVICE KEYWORD SPOTTING)</a:t>
            </a:r>
          </a:p>
          <a:p>
            <a:pPr algn="l">
              <a:lnSpc>
                <a:spcPts val="3932"/>
              </a:lnSpc>
              <a:spcBef>
                <a:spcPct val="0"/>
              </a:spcBef>
            </a:pPr>
            <a:r>
              <a:rPr lang="en-US" sz="3932">
                <a:solidFill>
                  <a:srgbClr val="2D2D2D"/>
                </a:solidFill>
                <a:latin typeface="Hero"/>
                <a:ea typeface="Hero"/>
                <a:cs typeface="Hero"/>
                <a:sym typeface="Hero"/>
              </a:rPr>
              <a:t>MULTI-LANGUAGE SUPPORT EXPANSION</a:t>
            </a:r>
          </a:p>
          <a:p>
            <a:pPr algn="l">
              <a:lnSpc>
                <a:spcPts val="3932"/>
              </a:lnSpc>
              <a:spcBef>
                <a:spcPct val="0"/>
              </a:spcBef>
            </a:pPr>
            <a:r>
              <a:rPr lang="en-US" sz="3932">
                <a:solidFill>
                  <a:srgbClr val="2D2D2D"/>
                </a:solidFill>
                <a:latin typeface="Hero"/>
                <a:ea typeface="Hero"/>
                <a:cs typeface="Hero"/>
                <a:sym typeface="Hero"/>
              </a:rPr>
              <a:t>BATTERY-POWERED PORTABLE VERSION</a:t>
            </a:r>
          </a:p>
          <a:p>
            <a:pPr algn="l">
              <a:lnSpc>
                <a:spcPts val="3932"/>
              </a:lnSpc>
              <a:spcBef>
                <a:spcPct val="0"/>
              </a:spcBef>
            </a:pPr>
            <a:r>
              <a:rPr lang="en-US" sz="3932">
                <a:solidFill>
                  <a:srgbClr val="2D2D2D"/>
                </a:solidFill>
                <a:latin typeface="Hero"/>
                <a:ea typeface="Hero"/>
                <a:cs typeface="Hero"/>
                <a:sym typeface="Hero"/>
              </a:rPr>
              <a:t>INTEGRATION WITH MORE LLM BACKENDS</a:t>
            </a:r>
          </a:p>
          <a:p>
            <a:pPr algn="l">
              <a:lnSpc>
                <a:spcPts val="3932"/>
              </a:lnSpc>
              <a:spcBef>
                <a:spcPct val="0"/>
              </a:spcBef>
            </a:pPr>
            <a:r>
              <a:rPr lang="en-US" sz="3932">
                <a:solidFill>
                  <a:srgbClr val="2D2D2D"/>
                </a:solidFill>
                <a:latin typeface="Hero Bold"/>
                <a:ea typeface="Hero Bold"/>
                <a:cs typeface="Hero Bold"/>
                <a:sym typeface="Hero Bold"/>
              </a:rPr>
              <a:t>REPOSITORY &amp; RESOURCES:</a:t>
            </a:r>
          </a:p>
          <a:p>
            <a:pPr algn="l">
              <a:lnSpc>
                <a:spcPts val="3932"/>
              </a:lnSpc>
              <a:spcBef>
                <a:spcPct val="0"/>
              </a:spcBef>
            </a:pPr>
            <a:r>
              <a:rPr lang="en-US" sz="3932">
                <a:solidFill>
                  <a:srgbClr val="2D2D2D"/>
                </a:solidFill>
                <a:latin typeface="Hero Bold"/>
                <a:ea typeface="Hero Bold"/>
                <a:cs typeface="Hero Bold"/>
                <a:sym typeface="Hero Bold"/>
              </a:rPr>
              <a:t>DOCUMENTATION: </a:t>
            </a:r>
            <a:r>
              <a:rPr lang="en-US" sz="3932">
                <a:solidFill>
                  <a:srgbClr val="2D2D2D"/>
                </a:solidFill>
                <a:latin typeface="Hero"/>
                <a:ea typeface="Hero"/>
                <a:cs typeface="Hero"/>
                <a:sym typeface="Hero"/>
              </a:rPr>
              <a:t>COMPLETE WIRING GUIDES, BOM, TROUBLESHOOTING</a:t>
            </a:r>
          </a:p>
          <a:p>
            <a:pPr algn="l">
              <a:lnSpc>
                <a:spcPts val="3932"/>
              </a:lnSpc>
              <a:spcBef>
                <a:spcPct val="0"/>
              </a:spcBef>
            </a:pPr>
            <a:r>
              <a:rPr lang="en-US" sz="3932">
                <a:solidFill>
                  <a:srgbClr val="2D2D2D"/>
                </a:solidFill>
                <a:latin typeface="Hero Bold"/>
                <a:ea typeface="Hero Bold"/>
                <a:cs typeface="Hero Bold"/>
                <a:sym typeface="Hero Bold"/>
              </a:rPr>
              <a:t>COMMUNITY: </a:t>
            </a:r>
            <a:r>
              <a:rPr lang="en-US" sz="3932">
                <a:solidFill>
                  <a:srgbClr val="2D2D2D"/>
                </a:solidFill>
                <a:latin typeface="Hero"/>
                <a:ea typeface="Hero"/>
                <a:cs typeface="Hero"/>
                <a:sym typeface="Hero"/>
              </a:rPr>
              <a:t>ACTIVE FORUMS FOR SUPPORT AND MODIFICATIONS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371034" y="6967218"/>
            <a:ext cx="703698" cy="703698"/>
          </a:xfrm>
          <a:custGeom>
            <a:avLst/>
            <a:gdLst/>
            <a:ahLst/>
            <a:cxnLst/>
            <a:rect l="l" t="t" r="r" b="b"/>
            <a:pathLst>
              <a:path w="703698" h="703698">
                <a:moveTo>
                  <a:pt x="0" y="0"/>
                </a:moveTo>
                <a:lnTo>
                  <a:pt x="703698" y="0"/>
                </a:lnTo>
                <a:lnTo>
                  <a:pt x="703698" y="703698"/>
                </a:lnTo>
                <a:lnTo>
                  <a:pt x="0" y="7036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9144000" y="674081"/>
            <a:ext cx="7937955" cy="4752851"/>
          </a:xfrm>
          <a:custGeom>
            <a:avLst/>
            <a:gdLst/>
            <a:ahLst/>
            <a:cxnLst/>
            <a:rect l="l" t="t" r="r" b="b"/>
            <a:pathLst>
              <a:path w="7937955" h="4752851">
                <a:moveTo>
                  <a:pt x="0" y="0"/>
                </a:moveTo>
                <a:lnTo>
                  <a:pt x="7937955" y="0"/>
                </a:lnTo>
                <a:lnTo>
                  <a:pt x="7937955" y="4752850"/>
                </a:lnTo>
                <a:lnTo>
                  <a:pt x="0" y="47528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8338225" y="5426931"/>
            <a:ext cx="3226982" cy="4634803"/>
          </a:xfrm>
          <a:custGeom>
            <a:avLst/>
            <a:gdLst/>
            <a:ahLst/>
            <a:cxnLst/>
            <a:rect l="l" t="t" r="r" b="b"/>
            <a:pathLst>
              <a:path w="3226982" h="4634803">
                <a:moveTo>
                  <a:pt x="0" y="0"/>
                </a:moveTo>
                <a:lnTo>
                  <a:pt x="3226982" y="0"/>
                </a:lnTo>
                <a:lnTo>
                  <a:pt x="3226982" y="4634803"/>
                </a:lnTo>
                <a:lnTo>
                  <a:pt x="0" y="463480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2832032" y="5710941"/>
            <a:ext cx="4066784" cy="4066784"/>
          </a:xfrm>
          <a:custGeom>
            <a:avLst/>
            <a:gdLst/>
            <a:ahLst/>
            <a:cxnLst/>
            <a:rect l="l" t="t" r="r" b="b"/>
            <a:pathLst>
              <a:path w="4066784" h="4066784">
                <a:moveTo>
                  <a:pt x="0" y="0"/>
                </a:moveTo>
                <a:lnTo>
                  <a:pt x="4066784" y="0"/>
                </a:lnTo>
                <a:lnTo>
                  <a:pt x="4066784" y="4066784"/>
                </a:lnTo>
                <a:lnTo>
                  <a:pt x="0" y="406678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1028700" y="845531"/>
            <a:ext cx="6855051" cy="23297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61"/>
              </a:lnSpc>
            </a:pPr>
            <a:r>
              <a:rPr lang="en-US" sz="9061">
                <a:solidFill>
                  <a:srgbClr val="2D2D2D"/>
                </a:solidFill>
                <a:latin typeface="Hero Bold"/>
                <a:ea typeface="Hero Bold"/>
                <a:cs typeface="Hero Bold"/>
                <a:sym typeface="Hero Bold"/>
              </a:rPr>
              <a:t>PROBLEM STATEMENT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3575308"/>
            <a:ext cx="2393020" cy="895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79"/>
              </a:lnSpc>
            </a:pPr>
            <a:r>
              <a:rPr lang="en-US" sz="2899" b="1">
                <a:solidFill>
                  <a:srgbClr val="2D2D2D"/>
                </a:solidFill>
                <a:latin typeface="Poppins Bold"/>
                <a:ea typeface="Poppins Bold"/>
                <a:cs typeface="Poppins Bold"/>
                <a:sym typeface="Poppins Bold"/>
              </a:rPr>
              <a:t>AI Voice Assistant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96531" y="4549200"/>
            <a:ext cx="5297677" cy="4516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99"/>
              </a:lnSpc>
            </a:pPr>
            <a:r>
              <a:rPr lang="en-US" sz="1999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"Existing voice assistants are expensive and cloud-dependent. Affordable, customizable alternatives for developers and hobbyists are critically needed."</a:t>
            </a:r>
          </a:p>
          <a:p>
            <a:pPr algn="l">
              <a:lnSpc>
                <a:spcPts val="2799"/>
              </a:lnSpc>
            </a:pPr>
            <a:r>
              <a:rPr lang="en-US" sz="1999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Context :</a:t>
            </a:r>
          </a:p>
          <a:p>
            <a:pPr marL="431797" lvl="1" indent="-215899" algn="l">
              <a:lnSpc>
                <a:spcPts val="2799"/>
              </a:lnSpc>
              <a:buFont typeface="Arial"/>
              <a:buChar char="•"/>
            </a:pPr>
            <a:r>
              <a:rPr lang="en-US" sz="1999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Commercial assistants (Alexa, Google) lack customization and privacy control</a:t>
            </a:r>
          </a:p>
          <a:p>
            <a:pPr marL="431797" lvl="1" indent="-215899" algn="l">
              <a:lnSpc>
                <a:spcPts val="2799"/>
              </a:lnSpc>
              <a:buFont typeface="Arial"/>
              <a:buChar char="•"/>
            </a:pPr>
            <a:r>
              <a:rPr lang="en-US" sz="1999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Expensive hardware limits experimentation and learning</a:t>
            </a:r>
          </a:p>
          <a:p>
            <a:pPr marL="431797" lvl="1" indent="-215899" algn="l">
              <a:lnSpc>
                <a:spcPts val="2799"/>
              </a:lnSpc>
              <a:buFont typeface="Arial"/>
              <a:buChar char="•"/>
            </a:pPr>
            <a:r>
              <a:rPr lang="en-US" sz="1999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No open platforms for personalized AI voice interactions</a:t>
            </a:r>
          </a:p>
          <a:p>
            <a:pPr algn="l">
              <a:lnSpc>
                <a:spcPts val="2239"/>
              </a:lnSpc>
              <a:spcBef>
                <a:spcPct val="0"/>
              </a:spcBef>
            </a:pPr>
            <a:endParaRPr lang="en-US" sz="1999">
              <a:solidFill>
                <a:srgbClr val="2D2D2D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555602" y="1028700"/>
            <a:ext cx="703698" cy="703698"/>
          </a:xfrm>
          <a:custGeom>
            <a:avLst/>
            <a:gdLst/>
            <a:ahLst/>
            <a:cxnLst/>
            <a:rect l="l" t="t" r="r" b="b"/>
            <a:pathLst>
              <a:path w="703698" h="703698">
                <a:moveTo>
                  <a:pt x="0" y="0"/>
                </a:moveTo>
                <a:lnTo>
                  <a:pt x="703698" y="0"/>
                </a:lnTo>
                <a:lnTo>
                  <a:pt x="703698" y="703698"/>
                </a:lnTo>
                <a:lnTo>
                  <a:pt x="0" y="70369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pic>
        <p:nvPicPr>
          <p:cNvPr id="3" name="Picture 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9843" t="197" r="9843"/>
          <a:stretch>
            <a:fillRect/>
          </a:stretch>
        </p:blipFill>
        <p:spPr>
          <a:xfrm>
            <a:off x="8256405" y="19826"/>
            <a:ext cx="14695714" cy="10267174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028700" y="855056"/>
            <a:ext cx="8938109" cy="2546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882"/>
              </a:lnSpc>
            </a:pPr>
            <a:r>
              <a:rPr lang="en-US" sz="9882">
                <a:solidFill>
                  <a:srgbClr val="2D2D2D"/>
                </a:solidFill>
                <a:latin typeface="Hero Bold"/>
                <a:ea typeface="Hero Bold"/>
                <a:cs typeface="Hero Bold"/>
                <a:sym typeface="Hero Bold"/>
              </a:rPr>
              <a:t>PROJECT OVERVIEW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4094127"/>
            <a:ext cx="6141742" cy="6172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9"/>
              </a:lnSpc>
            </a:pPr>
            <a:r>
              <a:rPr lang="en-US" sz="2399" b="1">
                <a:solidFill>
                  <a:srgbClr val="2D2D2D"/>
                </a:solidFill>
                <a:latin typeface="Poppins Bold"/>
                <a:ea typeface="Poppins Bold"/>
                <a:cs typeface="Poppins Bold"/>
                <a:sym typeface="Poppins Bold"/>
              </a:rPr>
              <a:t>What we built :</a:t>
            </a:r>
            <a:r>
              <a:rPr lang="en-US" sz="2399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A compact voice-assistant device that combines low-cost ESP32 hardware with powerful remote LLM processing to enable advanced conversational AI at under low cost </a:t>
            </a:r>
          </a:p>
          <a:p>
            <a:pPr algn="l">
              <a:lnSpc>
                <a:spcPts val="2879"/>
              </a:lnSpc>
            </a:pPr>
            <a:r>
              <a:rPr lang="en-US" sz="2399" b="1">
                <a:solidFill>
                  <a:srgbClr val="2D2D2D"/>
                </a:solidFill>
                <a:latin typeface="Poppins Bold"/>
                <a:ea typeface="Poppins Bold"/>
                <a:cs typeface="Poppins Bold"/>
                <a:sym typeface="Poppins Bold"/>
              </a:rPr>
              <a:t>Key Capabilities:</a:t>
            </a:r>
          </a:p>
          <a:p>
            <a:pPr marL="518158" lvl="1" indent="-259079" algn="l">
              <a:lnSpc>
                <a:spcPts val="2879"/>
              </a:lnSpc>
              <a:buFont typeface="Arial"/>
              <a:buChar char="•"/>
            </a:pPr>
            <a:r>
              <a:rPr lang="en-US" sz="2399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Real-time voice capture and playback</a:t>
            </a:r>
          </a:p>
          <a:p>
            <a:pPr marL="518158" lvl="1" indent="-259079" algn="l">
              <a:lnSpc>
                <a:spcPts val="2879"/>
              </a:lnSpc>
              <a:buFont typeface="Arial"/>
              <a:buChar char="•"/>
            </a:pPr>
            <a:r>
              <a:rPr lang="en-US" sz="2399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Natural language conversations via remote LLM (Qwen-3)</a:t>
            </a:r>
          </a:p>
          <a:p>
            <a:pPr marL="518158" lvl="1" indent="-259079" algn="l">
              <a:lnSpc>
                <a:spcPts val="2879"/>
              </a:lnSpc>
              <a:buFont typeface="Arial"/>
              <a:buChar char="•"/>
            </a:pPr>
            <a:r>
              <a:rPr lang="en-US" sz="2399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Configurable AI personalities and roles</a:t>
            </a:r>
          </a:p>
          <a:p>
            <a:pPr marL="518158" lvl="1" indent="-259079" algn="l">
              <a:lnSpc>
                <a:spcPts val="2879"/>
              </a:lnSpc>
              <a:buFont typeface="Arial"/>
              <a:buChar char="•"/>
            </a:pPr>
            <a:r>
              <a:rPr lang="en-US" sz="2399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Easy Wi-Fi provisioning and setup</a:t>
            </a:r>
          </a:p>
          <a:p>
            <a:pPr marL="518158" lvl="1" indent="-259079" algn="l">
              <a:lnSpc>
                <a:spcPts val="2879"/>
              </a:lnSpc>
              <a:buFont typeface="Arial"/>
              <a:buChar char="•"/>
            </a:pPr>
            <a:r>
              <a:rPr lang="en-US" sz="2399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Privacy option through self-hosted servers</a:t>
            </a:r>
          </a:p>
          <a:p>
            <a:pPr algn="l">
              <a:lnSpc>
                <a:spcPts val="2879"/>
              </a:lnSpc>
            </a:pPr>
            <a:endParaRPr lang="en-US" sz="2399">
              <a:solidFill>
                <a:srgbClr val="2D2D2D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555602" y="1028700"/>
            <a:ext cx="703698" cy="703698"/>
          </a:xfrm>
          <a:custGeom>
            <a:avLst/>
            <a:gdLst/>
            <a:ahLst/>
            <a:cxnLst/>
            <a:rect l="l" t="t" r="r" b="b"/>
            <a:pathLst>
              <a:path w="703698" h="703698">
                <a:moveTo>
                  <a:pt x="0" y="0"/>
                </a:moveTo>
                <a:lnTo>
                  <a:pt x="703698" y="0"/>
                </a:lnTo>
                <a:lnTo>
                  <a:pt x="703698" y="703698"/>
                </a:lnTo>
                <a:lnTo>
                  <a:pt x="0" y="7036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9144000" y="320713"/>
            <a:ext cx="6706551" cy="5008690"/>
          </a:xfrm>
          <a:custGeom>
            <a:avLst/>
            <a:gdLst/>
            <a:ahLst/>
            <a:cxnLst/>
            <a:rect l="l" t="t" r="r" b="b"/>
            <a:pathLst>
              <a:path w="6706551" h="5008690">
                <a:moveTo>
                  <a:pt x="0" y="0"/>
                </a:moveTo>
                <a:lnTo>
                  <a:pt x="6706551" y="0"/>
                </a:lnTo>
                <a:lnTo>
                  <a:pt x="6706551" y="5008691"/>
                </a:lnTo>
                <a:lnTo>
                  <a:pt x="0" y="500869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8667035" y="5329404"/>
            <a:ext cx="4894691" cy="3263128"/>
          </a:xfrm>
          <a:custGeom>
            <a:avLst/>
            <a:gdLst/>
            <a:ahLst/>
            <a:cxnLst/>
            <a:rect l="l" t="t" r="r" b="b"/>
            <a:pathLst>
              <a:path w="4894691" h="3263128">
                <a:moveTo>
                  <a:pt x="0" y="0"/>
                </a:moveTo>
                <a:lnTo>
                  <a:pt x="4894691" y="0"/>
                </a:lnTo>
                <a:lnTo>
                  <a:pt x="4894691" y="3263127"/>
                </a:lnTo>
                <a:lnTo>
                  <a:pt x="0" y="326312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3080595" y="5143500"/>
            <a:ext cx="4374430" cy="4374430"/>
          </a:xfrm>
          <a:custGeom>
            <a:avLst/>
            <a:gdLst/>
            <a:ahLst/>
            <a:cxnLst/>
            <a:rect l="l" t="t" r="r" b="b"/>
            <a:pathLst>
              <a:path w="4374430" h="4374430">
                <a:moveTo>
                  <a:pt x="0" y="0"/>
                </a:moveTo>
                <a:lnTo>
                  <a:pt x="4374430" y="0"/>
                </a:lnTo>
                <a:lnTo>
                  <a:pt x="4374430" y="4374430"/>
                </a:lnTo>
                <a:lnTo>
                  <a:pt x="0" y="437443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1028700" y="807431"/>
            <a:ext cx="8938109" cy="26418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83"/>
              </a:lnSpc>
            </a:pPr>
            <a:r>
              <a:rPr lang="en-US" sz="6883">
                <a:solidFill>
                  <a:srgbClr val="2D2D2D"/>
                </a:solidFill>
                <a:latin typeface="Hero Bold"/>
                <a:ea typeface="Hero Bold"/>
                <a:cs typeface="Hero Bold"/>
                <a:sym typeface="Hero Bold"/>
              </a:rPr>
              <a:t>HARDWARE COMPONENT &amp; CORE SYSTEM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3420660"/>
            <a:ext cx="8519459" cy="6715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55"/>
              </a:lnSpc>
            </a:pPr>
            <a:r>
              <a:rPr lang="en-US" sz="2463" b="1">
                <a:solidFill>
                  <a:srgbClr val="2D2D2D"/>
                </a:solidFill>
                <a:latin typeface="Poppins Bold"/>
                <a:ea typeface="Poppins Bold"/>
                <a:cs typeface="Poppins Bold"/>
                <a:sym typeface="Poppins Bold"/>
              </a:rPr>
              <a:t>Problem Statement:</a:t>
            </a:r>
            <a:r>
              <a:rPr lang="en-US" sz="2463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 "Building voice AI requires integrating multiple specialized components: microcontroller, audio input/output, and user interface within tight power budgets."</a:t>
            </a:r>
          </a:p>
          <a:p>
            <a:pPr algn="l">
              <a:lnSpc>
                <a:spcPts val="2955"/>
              </a:lnSpc>
            </a:pPr>
            <a:r>
              <a:rPr lang="en-US" sz="2463" b="1">
                <a:solidFill>
                  <a:srgbClr val="2D2D2D"/>
                </a:solidFill>
                <a:latin typeface="Poppins Bold"/>
                <a:ea typeface="Poppins Bold"/>
                <a:cs typeface="Poppins Bold"/>
                <a:sym typeface="Poppins Bold"/>
              </a:rPr>
              <a:t>Three Key Hardware Components:</a:t>
            </a:r>
          </a:p>
          <a:p>
            <a:pPr marL="531826" lvl="1" indent="-265913" algn="l">
              <a:lnSpc>
                <a:spcPts val="2955"/>
              </a:lnSpc>
              <a:buAutoNum type="arabicPeriod"/>
            </a:pPr>
            <a:r>
              <a:rPr lang="en-US" sz="2463" b="1">
                <a:solidFill>
                  <a:srgbClr val="2D2D2D"/>
                </a:solidFill>
                <a:latin typeface="Poppins Bold"/>
                <a:ea typeface="Poppins Bold"/>
                <a:cs typeface="Poppins Bold"/>
                <a:sym typeface="Poppins Bold"/>
              </a:rPr>
              <a:t>ESP32 DevKit v1 -</a:t>
            </a:r>
            <a:r>
              <a:rPr lang="en-US" sz="2463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 Main microcontroller with Wi-Fi connectivity, handles audio processing, network communication, and device management without requiring expensive PSRAM</a:t>
            </a:r>
          </a:p>
          <a:p>
            <a:pPr marL="531826" lvl="1" indent="-265913" algn="l">
              <a:lnSpc>
                <a:spcPts val="2955"/>
              </a:lnSpc>
              <a:buAutoNum type="arabicPeriod"/>
            </a:pPr>
            <a:r>
              <a:rPr lang="en-US" sz="2463" b="1">
                <a:solidFill>
                  <a:srgbClr val="2D2D2D"/>
                </a:solidFill>
                <a:latin typeface="Poppins Bold"/>
                <a:ea typeface="Poppins Bold"/>
                <a:cs typeface="Poppins Bold"/>
                <a:sym typeface="Poppins Bold"/>
              </a:rPr>
              <a:t>INMP441 Digital Microphone</a:t>
            </a:r>
            <a:r>
              <a:rPr lang="en-US" sz="2463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- I²S MEMS microphone captures high-quality audio with &gt;60dB SNR, connects directly to ESP32 via digital interface for clean signal transmission</a:t>
            </a:r>
          </a:p>
          <a:p>
            <a:pPr marL="531826" lvl="1" indent="-265913" algn="l">
              <a:lnSpc>
                <a:spcPts val="2955"/>
              </a:lnSpc>
              <a:buAutoNum type="arabicPeriod"/>
            </a:pPr>
            <a:r>
              <a:rPr lang="en-US" sz="2463" b="1">
                <a:solidFill>
                  <a:srgbClr val="2D2D2D"/>
                </a:solidFill>
                <a:latin typeface="Poppins Bold"/>
                <a:ea typeface="Poppins Bold"/>
                <a:cs typeface="Poppins Bold"/>
                <a:sym typeface="Poppins Bold"/>
              </a:rPr>
              <a:t>MAX98357A Audio Amplifier-</a:t>
            </a:r>
            <a:r>
              <a:rPr lang="en-US" sz="2463">
                <a:solidFill>
                  <a:srgbClr val="2D2D2D"/>
                </a:solidFill>
                <a:latin typeface="Poppins"/>
                <a:ea typeface="Poppins"/>
                <a:cs typeface="Poppins"/>
                <a:sym typeface="Poppins"/>
              </a:rPr>
              <a:t> I²S digital amplifier drives 3W speaker for clear TTS playback, eliminates analog noise with all-digital audio path from ESP32 to speaker</a:t>
            </a:r>
          </a:p>
          <a:p>
            <a:pPr algn="l">
              <a:lnSpc>
                <a:spcPts val="2955"/>
              </a:lnSpc>
            </a:pPr>
            <a:endParaRPr lang="en-US" sz="2463">
              <a:solidFill>
                <a:srgbClr val="2D2D2D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555602" y="6133835"/>
            <a:ext cx="703698" cy="703698"/>
          </a:xfrm>
          <a:custGeom>
            <a:avLst/>
            <a:gdLst/>
            <a:ahLst/>
            <a:cxnLst/>
            <a:rect l="l" t="t" r="r" b="b"/>
            <a:pathLst>
              <a:path w="703698" h="703698">
                <a:moveTo>
                  <a:pt x="0" y="0"/>
                </a:moveTo>
                <a:lnTo>
                  <a:pt x="703698" y="0"/>
                </a:lnTo>
                <a:lnTo>
                  <a:pt x="703698" y="703699"/>
                </a:lnTo>
                <a:lnTo>
                  <a:pt x="0" y="7036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0644229" y="1740219"/>
            <a:ext cx="5911373" cy="3938452"/>
          </a:xfrm>
          <a:custGeom>
            <a:avLst/>
            <a:gdLst/>
            <a:ahLst/>
            <a:cxnLst/>
            <a:rect l="l" t="t" r="r" b="b"/>
            <a:pathLst>
              <a:path w="5911373" h="3938452">
                <a:moveTo>
                  <a:pt x="0" y="0"/>
                </a:moveTo>
                <a:lnTo>
                  <a:pt x="5911373" y="0"/>
                </a:lnTo>
                <a:lnTo>
                  <a:pt x="5911373" y="3938452"/>
                </a:lnTo>
                <a:lnTo>
                  <a:pt x="0" y="393845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2362192" y="6133835"/>
            <a:ext cx="3470482" cy="3470482"/>
          </a:xfrm>
          <a:custGeom>
            <a:avLst/>
            <a:gdLst/>
            <a:ahLst/>
            <a:cxnLst/>
            <a:rect l="l" t="t" r="r" b="b"/>
            <a:pathLst>
              <a:path w="3470482" h="3470482">
                <a:moveTo>
                  <a:pt x="0" y="0"/>
                </a:moveTo>
                <a:lnTo>
                  <a:pt x="3470482" y="0"/>
                </a:lnTo>
                <a:lnTo>
                  <a:pt x="3470482" y="3470482"/>
                </a:lnTo>
                <a:lnTo>
                  <a:pt x="0" y="347048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929848" y="617067"/>
            <a:ext cx="9789390" cy="27127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552"/>
              </a:lnSpc>
            </a:pPr>
            <a:r>
              <a:rPr lang="en-US" sz="10552">
                <a:solidFill>
                  <a:srgbClr val="2D2D2D"/>
                </a:solidFill>
                <a:latin typeface="Hero Bold"/>
                <a:ea typeface="Hero Bold"/>
                <a:cs typeface="Hero Bold"/>
                <a:sym typeface="Hero Bold"/>
              </a:rPr>
              <a:t>ADDITIONAL COMPONENTS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29848" y="3613015"/>
            <a:ext cx="8892602" cy="69603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29"/>
              </a:lnSpc>
            </a:pPr>
            <a:r>
              <a:rPr lang="en-US" sz="3029">
                <a:solidFill>
                  <a:srgbClr val="2D2D2D"/>
                </a:solidFill>
                <a:latin typeface="Hero Bold"/>
                <a:ea typeface="Hero Bold"/>
                <a:cs typeface="Hero Bold"/>
                <a:sym typeface="Hero Bold"/>
              </a:rPr>
              <a:t>SUPPORTING HARDWARE:</a:t>
            </a:r>
          </a:p>
          <a:p>
            <a:pPr algn="l">
              <a:lnSpc>
                <a:spcPts val="3029"/>
              </a:lnSpc>
            </a:pPr>
            <a:r>
              <a:rPr lang="en-US" sz="3029">
                <a:solidFill>
                  <a:srgbClr val="2D2D2D"/>
                </a:solidFill>
                <a:latin typeface="Hero Bold"/>
                <a:ea typeface="Hero Bold"/>
                <a:cs typeface="Hero Bold"/>
                <a:sym typeface="Hero Bold"/>
              </a:rPr>
              <a:t>Display &amp; Feedback:</a:t>
            </a:r>
          </a:p>
          <a:p>
            <a:pPr marL="654081" lvl="1" indent="-327041" algn="l">
              <a:lnSpc>
                <a:spcPts val="3029"/>
              </a:lnSpc>
              <a:buFont typeface="Arial"/>
              <a:buChar char="•"/>
            </a:pPr>
            <a:r>
              <a:rPr lang="en-US" sz="3029">
                <a:solidFill>
                  <a:srgbClr val="2D2D2D"/>
                </a:solidFill>
                <a:latin typeface="Hero Bold"/>
                <a:ea typeface="Hero Bold"/>
                <a:cs typeface="Hero Bold"/>
                <a:sym typeface="Hero Bold"/>
              </a:rPr>
              <a:t>OLED Display (128×64 or 128×128):</a:t>
            </a:r>
            <a:r>
              <a:rPr lang="en-US" sz="3029">
                <a:solidFill>
                  <a:srgbClr val="2D2D2D"/>
                </a:solidFill>
                <a:latin typeface="Hero"/>
                <a:ea typeface="Hero"/>
                <a:cs typeface="Hero"/>
                <a:sym typeface="Hero"/>
              </a:rPr>
              <a:t> Shows status, transcriptions, responses</a:t>
            </a:r>
          </a:p>
          <a:p>
            <a:pPr marL="654081" lvl="1" indent="-327041" algn="l">
              <a:lnSpc>
                <a:spcPts val="3029"/>
              </a:lnSpc>
              <a:buFont typeface="Arial"/>
              <a:buChar char="•"/>
            </a:pPr>
            <a:r>
              <a:rPr lang="en-US" sz="3029">
                <a:solidFill>
                  <a:srgbClr val="2D2D2D"/>
                </a:solidFill>
                <a:latin typeface="Hero Bold"/>
                <a:ea typeface="Hero Bold"/>
                <a:cs typeface="Hero Bold"/>
                <a:sym typeface="Hero Bold"/>
              </a:rPr>
              <a:t>Status LED (GPIO18): </a:t>
            </a:r>
            <a:r>
              <a:rPr lang="en-US" sz="3029">
                <a:solidFill>
                  <a:srgbClr val="2D2D2D"/>
                </a:solidFill>
                <a:latin typeface="Hero"/>
                <a:ea typeface="Hero"/>
                <a:cs typeface="Hero"/>
                <a:sym typeface="Hero"/>
              </a:rPr>
              <a:t>Visual indicator during voice interactions</a:t>
            </a:r>
          </a:p>
          <a:p>
            <a:pPr algn="l">
              <a:lnSpc>
                <a:spcPts val="3029"/>
              </a:lnSpc>
            </a:pPr>
            <a:r>
              <a:rPr lang="en-US" sz="3029">
                <a:solidFill>
                  <a:srgbClr val="2D2D2D"/>
                </a:solidFill>
                <a:latin typeface="Hero"/>
                <a:ea typeface="Hero"/>
                <a:cs typeface="Hero"/>
                <a:sym typeface="Hero"/>
              </a:rPr>
              <a:t>U</a:t>
            </a:r>
            <a:r>
              <a:rPr lang="en-US" sz="3029">
                <a:solidFill>
                  <a:srgbClr val="2D2D2D"/>
                </a:solidFill>
                <a:latin typeface="Hero Bold"/>
                <a:ea typeface="Hero Bold"/>
                <a:cs typeface="Hero Bold"/>
                <a:sym typeface="Hero Bold"/>
              </a:rPr>
              <a:t>ser Controls:</a:t>
            </a:r>
          </a:p>
          <a:p>
            <a:pPr marL="654081" lvl="1" indent="-327041" algn="l">
              <a:lnSpc>
                <a:spcPts val="3029"/>
              </a:lnSpc>
              <a:buFont typeface="Arial"/>
              <a:buChar char="•"/>
            </a:pPr>
            <a:r>
              <a:rPr lang="en-US" sz="3029">
                <a:solidFill>
                  <a:srgbClr val="2D2D2D"/>
                </a:solidFill>
                <a:latin typeface="Hero Bold"/>
                <a:ea typeface="Hero Bold"/>
                <a:cs typeface="Hero Bold"/>
                <a:sym typeface="Hero Bold"/>
              </a:rPr>
              <a:t>Boot Button:</a:t>
            </a:r>
            <a:r>
              <a:rPr lang="en-US" sz="3029">
                <a:solidFill>
                  <a:srgbClr val="2D2D2D"/>
                </a:solidFill>
                <a:latin typeface="Hero"/>
                <a:ea typeface="Hero"/>
                <a:cs typeface="Hero"/>
                <a:sym typeface="Hero"/>
              </a:rPr>
              <a:t> Wake trigger for voice commands</a:t>
            </a:r>
          </a:p>
          <a:p>
            <a:pPr marL="654081" lvl="1" indent="-327041" algn="l">
              <a:lnSpc>
                <a:spcPts val="3029"/>
              </a:lnSpc>
              <a:buFont typeface="Arial"/>
              <a:buChar char="•"/>
            </a:pPr>
            <a:r>
              <a:rPr lang="en-US" sz="3029">
                <a:solidFill>
                  <a:srgbClr val="2D2D2D"/>
                </a:solidFill>
                <a:latin typeface="Hero Bold"/>
                <a:ea typeface="Hero Bold"/>
                <a:cs typeface="Hero Bold"/>
                <a:sym typeface="Hero Bold"/>
              </a:rPr>
              <a:t>Reset Button: </a:t>
            </a:r>
            <a:r>
              <a:rPr lang="en-US" sz="3029">
                <a:solidFill>
                  <a:srgbClr val="2D2D2D"/>
                </a:solidFill>
                <a:latin typeface="Hero"/>
                <a:ea typeface="Hero"/>
                <a:cs typeface="Hero"/>
                <a:sym typeface="Hero"/>
              </a:rPr>
              <a:t>Hardware reset functionality</a:t>
            </a:r>
          </a:p>
          <a:p>
            <a:pPr algn="l">
              <a:lnSpc>
                <a:spcPts val="3029"/>
              </a:lnSpc>
            </a:pPr>
            <a:r>
              <a:rPr lang="en-US" sz="3029">
                <a:solidFill>
                  <a:srgbClr val="2D2D2D"/>
                </a:solidFill>
                <a:latin typeface="Hero Bold"/>
                <a:ea typeface="Hero Bold"/>
                <a:cs typeface="Hero Bold"/>
                <a:sym typeface="Hero Bold"/>
              </a:rPr>
              <a:t>Optional:</a:t>
            </a:r>
          </a:p>
          <a:p>
            <a:pPr marL="654081" lvl="1" indent="-327041" algn="l">
              <a:lnSpc>
                <a:spcPts val="3029"/>
              </a:lnSpc>
              <a:buFont typeface="Arial"/>
              <a:buChar char="•"/>
            </a:pPr>
            <a:r>
              <a:rPr lang="en-US" sz="3029">
                <a:solidFill>
                  <a:srgbClr val="2D2D2D"/>
                </a:solidFill>
                <a:latin typeface="Hero Bold"/>
                <a:ea typeface="Hero Bold"/>
                <a:cs typeface="Hero Bold"/>
                <a:sym typeface="Hero Bold"/>
              </a:rPr>
              <a:t>MicroSD Card:</a:t>
            </a:r>
            <a:r>
              <a:rPr lang="en-US" sz="3029">
                <a:solidFill>
                  <a:srgbClr val="2D2D2D"/>
                </a:solidFill>
                <a:latin typeface="Hero"/>
                <a:ea typeface="Hero"/>
                <a:cs typeface="Hero"/>
                <a:sym typeface="Hero"/>
              </a:rPr>
              <a:t> Local logging and firmware storage</a:t>
            </a:r>
          </a:p>
          <a:p>
            <a:pPr marL="654081" lvl="1" indent="-327041" algn="l">
              <a:lnSpc>
                <a:spcPts val="3029"/>
              </a:lnSpc>
              <a:buFont typeface="Arial"/>
              <a:buChar char="•"/>
            </a:pPr>
            <a:r>
              <a:rPr lang="en-US" sz="3029">
                <a:solidFill>
                  <a:srgbClr val="2D2D2D"/>
                </a:solidFill>
                <a:latin typeface="Hero Bold"/>
                <a:ea typeface="Hero Bold"/>
                <a:cs typeface="Hero Bold"/>
                <a:sym typeface="Hero Bold"/>
              </a:rPr>
              <a:t>External Antenna:</a:t>
            </a:r>
            <a:r>
              <a:rPr lang="en-US" sz="3029">
                <a:solidFill>
                  <a:srgbClr val="2D2D2D"/>
                </a:solidFill>
                <a:latin typeface="Hero"/>
                <a:ea typeface="Hero"/>
                <a:cs typeface="Hero"/>
                <a:sym typeface="Hero"/>
              </a:rPr>
              <a:t> Enhanced Wi-Fi reception for weak signal environments</a:t>
            </a:r>
          </a:p>
          <a:p>
            <a:pPr algn="ctr">
              <a:lnSpc>
                <a:spcPts val="3529"/>
              </a:lnSpc>
              <a:spcBef>
                <a:spcPct val="0"/>
              </a:spcBef>
            </a:pPr>
            <a:endParaRPr lang="en-US" sz="3029">
              <a:solidFill>
                <a:srgbClr val="2D2D2D"/>
              </a:solidFill>
              <a:latin typeface="Hero"/>
              <a:ea typeface="Hero"/>
              <a:cs typeface="Hero"/>
              <a:sym typeface="Her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589765" y="2543147"/>
            <a:ext cx="8630980" cy="7326255"/>
          </a:xfrm>
          <a:custGeom>
            <a:avLst/>
            <a:gdLst/>
            <a:ahLst/>
            <a:cxnLst/>
            <a:rect l="l" t="t" r="r" b="b"/>
            <a:pathLst>
              <a:path w="8630980" h="7326255">
                <a:moveTo>
                  <a:pt x="0" y="0"/>
                </a:moveTo>
                <a:lnTo>
                  <a:pt x="8630979" y="0"/>
                </a:lnTo>
                <a:lnTo>
                  <a:pt x="8630979" y="7326255"/>
                </a:lnTo>
                <a:lnTo>
                  <a:pt x="0" y="73262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30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544082" y="519784"/>
            <a:ext cx="10469709" cy="23097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989"/>
              </a:lnSpc>
            </a:pPr>
            <a:r>
              <a:rPr lang="en-US" sz="8989">
                <a:solidFill>
                  <a:srgbClr val="2D2D2D"/>
                </a:solidFill>
                <a:latin typeface="Hero Bold"/>
                <a:ea typeface="Hero Bold"/>
                <a:cs typeface="Hero Bold"/>
                <a:sym typeface="Hero Bold"/>
              </a:rPr>
              <a:t>SYSTEM  ARCHITECTURE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6000">
            <a:off x="-8963" y="-16070"/>
            <a:ext cx="18442267" cy="10319141"/>
          </a:xfrm>
          <a:custGeom>
            <a:avLst/>
            <a:gdLst/>
            <a:ahLst/>
            <a:cxnLst/>
            <a:rect l="l" t="t" r="r" b="b"/>
            <a:pathLst>
              <a:path w="18442267" h="10319141">
                <a:moveTo>
                  <a:pt x="0" y="32156"/>
                </a:moveTo>
                <a:lnTo>
                  <a:pt x="18424312" y="0"/>
                </a:lnTo>
                <a:lnTo>
                  <a:pt x="18442266" y="10286984"/>
                </a:lnTo>
                <a:lnTo>
                  <a:pt x="17954" y="10319140"/>
                </a:lnTo>
                <a:lnTo>
                  <a:pt x="0" y="32156"/>
                </a:lnTo>
                <a:close/>
              </a:path>
            </a:pathLst>
          </a:custGeom>
          <a:blipFill>
            <a:blip r:embed="rId2">
              <a:alphaModFix amt="29000"/>
            </a:blip>
            <a:stretch>
              <a:fillRect l="-51" t="-22659" r="-1068" b="-30275"/>
            </a:stretch>
          </a:blipFill>
        </p:spPr>
        <p:txBody>
          <a:bodyPr/>
          <a:lstStyle/>
          <a:p>
            <a:endParaRPr lang="en-US"/>
          </a:p>
        </p:txBody>
      </p:sp>
      <p:graphicFrame>
        <p:nvGraphicFramePr>
          <p:cNvPr id="3" name="Table 3"/>
          <p:cNvGraphicFramePr>
            <a:graphicFrameLocks noGrp="1"/>
          </p:cNvGraphicFramePr>
          <p:nvPr/>
        </p:nvGraphicFramePr>
        <p:xfrm>
          <a:off x="1178046" y="1206150"/>
          <a:ext cx="15229459" cy="9080850"/>
        </p:xfrm>
        <a:graphic>
          <a:graphicData uri="http://schemas.openxmlformats.org/drawingml/2006/table">
            <a:tbl>
              <a:tblPr/>
              <a:tblGrid>
                <a:gridCol w="7199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0304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080860">
                <a:tc>
                  <a:txBody>
                    <a:bodyPr/>
                    <a:lstStyle/>
                    <a:p>
                      <a:pPr algn="l">
                        <a:lnSpc>
                          <a:spcPts val="4619"/>
                        </a:lnSpc>
                        <a:defRPr/>
                      </a:pPr>
                      <a:r>
                        <a:rPr lang="en-US" sz="3299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Function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4619"/>
                        </a:lnSpc>
                        <a:defRPr/>
                      </a:pPr>
                      <a:r>
                        <a:rPr lang="en-US" sz="3299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ESP32 GPIO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37383"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Hero Bold"/>
                          <a:ea typeface="Hero Bold"/>
                          <a:cs typeface="Hero Bold"/>
                          <a:sym typeface="Hero Bold"/>
                        </a:rPr>
                        <a:t>I²S WS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219"/>
                        </a:lnSpc>
                        <a:defRPr/>
                      </a:pPr>
                      <a:r>
                        <a:rPr lang="en-US" sz="2299">
                          <a:solidFill>
                            <a:srgbClr val="000000"/>
                          </a:solidFill>
                          <a:latin typeface="Hero Bold"/>
                          <a:ea typeface="Hero Bold"/>
                          <a:cs typeface="Hero Bold"/>
                          <a:sym typeface="Hero Bold"/>
                        </a:rPr>
                        <a:t>GPIO25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21964">
                <a:tc>
                  <a:txBody>
                    <a:bodyPr/>
                    <a:lstStyle/>
                    <a:p>
                      <a:pPr algn="l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     </a:t>
                      </a:r>
                      <a:r>
                        <a:rPr lang="en-US" sz="2999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                        I²S SCK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219"/>
                        </a:lnSpc>
                        <a:defRPr/>
                      </a:pPr>
                      <a:r>
                        <a:rPr lang="en-US" sz="2299">
                          <a:solidFill>
                            <a:srgbClr val="000000"/>
                          </a:solidFill>
                          <a:latin typeface="Hero Bold"/>
                          <a:ea typeface="Hero Bold"/>
                          <a:cs typeface="Hero Bold"/>
                          <a:sym typeface="Hero Bold"/>
                        </a:rPr>
                        <a:t>GPIO32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71123">
                <a:tc>
                  <a:txBody>
                    <a:bodyPr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Hero Bold"/>
                          <a:ea typeface="Hero Bold"/>
                          <a:cs typeface="Hero Bold"/>
                          <a:sym typeface="Hero Bold"/>
                        </a:rPr>
                        <a:t>I²S SD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219"/>
                        </a:lnSpc>
                        <a:defRPr/>
                      </a:pPr>
                      <a:r>
                        <a:rPr lang="en-US" sz="2299">
                          <a:solidFill>
                            <a:srgbClr val="000000"/>
                          </a:solidFill>
                          <a:latin typeface="Hero Bold"/>
                          <a:ea typeface="Hero Bold"/>
                          <a:cs typeface="Hero Bold"/>
                          <a:sym typeface="Hero Bold"/>
                        </a:rPr>
                        <a:t>GPIO33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13904">
                <a:tc>
                  <a:txBody>
                    <a:bodyPr/>
                    <a:lstStyle/>
                    <a:p>
                      <a:pPr algn="l">
                        <a:lnSpc>
                          <a:spcPts val="4199"/>
                        </a:lnSpc>
                        <a:defRPr/>
                      </a:pPr>
                      <a:r>
                        <a:rPr lang="en-US" sz="2999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                                I²S BCLK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219"/>
                        </a:lnSpc>
                        <a:defRPr/>
                      </a:pPr>
                      <a:r>
                        <a:rPr lang="en-US" sz="2299">
                          <a:solidFill>
                            <a:srgbClr val="000000"/>
                          </a:solidFill>
                          <a:latin typeface="Hero Bold"/>
                          <a:ea typeface="Hero Bold"/>
                          <a:cs typeface="Hero Bold"/>
                          <a:sym typeface="Hero Bold"/>
                        </a:rPr>
                        <a:t>GPIO18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13904">
                <a:tc>
                  <a:txBody>
                    <a:bodyPr/>
                    <a:lstStyle/>
                    <a:p>
                      <a:pPr algn="l">
                        <a:lnSpc>
                          <a:spcPts val="4199"/>
                        </a:lnSpc>
                        <a:defRPr/>
                      </a:pPr>
                      <a:r>
                        <a:rPr lang="en-US" sz="2999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                               I²S LRCLK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219"/>
                        </a:lnSpc>
                        <a:defRPr/>
                      </a:pPr>
                      <a:r>
                        <a:rPr lang="en-US" sz="2299">
                          <a:solidFill>
                            <a:srgbClr val="000000"/>
                          </a:solidFill>
                          <a:latin typeface="Hero Bold"/>
                          <a:ea typeface="Hero Bold"/>
                          <a:cs typeface="Hero Bold"/>
                          <a:sym typeface="Hero Bold"/>
                        </a:rPr>
                        <a:t>GPIO19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013904">
                <a:tc>
                  <a:txBody>
                    <a:bodyPr/>
                    <a:lstStyle/>
                    <a:p>
                      <a:pPr algn="l">
                        <a:lnSpc>
                          <a:spcPts val="4199"/>
                        </a:lnSpc>
                        <a:defRPr/>
                      </a:pPr>
                      <a:r>
                        <a:rPr lang="en-US" sz="2999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                               I²S DIN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219"/>
                        </a:lnSpc>
                        <a:defRPr/>
                      </a:pPr>
                      <a:r>
                        <a:rPr lang="en-US" sz="2299">
                          <a:solidFill>
                            <a:srgbClr val="000000"/>
                          </a:solidFill>
                          <a:latin typeface="Hero Bold"/>
                          <a:ea typeface="Hero Bold"/>
                          <a:cs typeface="Hero Bold"/>
                          <a:sym typeface="Hero Bold"/>
                        </a:rPr>
                        <a:t>GPIO23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013904">
                <a:tc>
                  <a:txBody>
                    <a:bodyPr/>
                    <a:lstStyle/>
                    <a:p>
                      <a:pPr algn="l">
                        <a:lnSpc>
                          <a:spcPts val="4199"/>
                        </a:lnSpc>
                        <a:defRPr/>
                      </a:pPr>
                      <a:r>
                        <a:rPr lang="en-US" sz="2999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                              Status LED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219"/>
                        </a:lnSpc>
                        <a:defRPr/>
                      </a:pPr>
                      <a:r>
                        <a:rPr lang="en-US" sz="2299">
                          <a:solidFill>
                            <a:srgbClr val="000000"/>
                          </a:solidFill>
                          <a:latin typeface="Hero Bold"/>
                          <a:ea typeface="Hero Bold"/>
                          <a:cs typeface="Hero Bold"/>
                          <a:sym typeface="Hero Bold"/>
                        </a:rPr>
                        <a:t>GPIO18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013904">
                <a:tc>
                  <a:txBody>
                    <a:bodyPr/>
                    <a:lstStyle/>
                    <a:p>
                      <a:pPr algn="l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                            </a:t>
                      </a:r>
                      <a:r>
                        <a:rPr lang="en-US" sz="2999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OLED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219"/>
                        </a:lnSpc>
                        <a:defRPr/>
                      </a:pPr>
                      <a:r>
                        <a:rPr lang="en-US" sz="2299">
                          <a:solidFill>
                            <a:srgbClr val="000000"/>
                          </a:solidFill>
                          <a:latin typeface="Hero Bold"/>
                          <a:ea typeface="Hero Bold"/>
                          <a:cs typeface="Hero Bold"/>
                          <a:sym typeface="Hero Bold"/>
                        </a:rPr>
                        <a:t>I2C/SPI PINS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4" name="TextBox 4"/>
          <p:cNvSpPr txBox="1"/>
          <p:nvPr/>
        </p:nvSpPr>
        <p:spPr>
          <a:xfrm>
            <a:off x="326250" y="348986"/>
            <a:ext cx="16933050" cy="940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80"/>
              </a:lnSpc>
            </a:pPr>
            <a:r>
              <a:rPr lang="en-US" sz="7080">
                <a:solidFill>
                  <a:srgbClr val="2D2D2D"/>
                </a:solidFill>
                <a:latin typeface="Hero Bold"/>
                <a:ea typeface="Hero Bold"/>
                <a:cs typeface="Hero Bold"/>
                <a:sym typeface="Hero Bold"/>
              </a:rPr>
              <a:t>PIN CONFIGURATION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424340" cy="10287000"/>
          </a:xfrm>
          <a:custGeom>
            <a:avLst/>
            <a:gdLst/>
            <a:ahLst/>
            <a:cxnLst/>
            <a:rect l="l" t="t" r="r" b="b"/>
            <a:pathLst>
              <a:path w="18424340" h="10287000">
                <a:moveTo>
                  <a:pt x="0" y="0"/>
                </a:moveTo>
                <a:lnTo>
                  <a:pt x="18424340" y="0"/>
                </a:lnTo>
                <a:lnTo>
                  <a:pt x="1842434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9000"/>
            </a:blip>
            <a:stretch>
              <a:fillRect l="-11120" r="-8609" b="-8146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903404" y="1479250"/>
            <a:ext cx="14105532" cy="86265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001"/>
              </a:lnSpc>
              <a:spcBef>
                <a:spcPct val="0"/>
              </a:spcBef>
            </a:pPr>
            <a:r>
              <a:rPr lang="en-US" sz="4001">
                <a:solidFill>
                  <a:srgbClr val="2D2D2D"/>
                </a:solidFill>
                <a:latin typeface="Hero Bold"/>
                <a:ea typeface="Hero Bold"/>
                <a:cs typeface="Hero Bold"/>
                <a:sym typeface="Hero Bold"/>
              </a:rPr>
              <a:t>ARCHITECTURE FLOW EXPLAINED:</a:t>
            </a:r>
          </a:p>
          <a:p>
            <a:pPr algn="just">
              <a:lnSpc>
                <a:spcPts val="4001"/>
              </a:lnSpc>
              <a:spcBef>
                <a:spcPct val="0"/>
              </a:spcBef>
            </a:pPr>
            <a:r>
              <a:rPr lang="en-US" sz="4001">
                <a:solidFill>
                  <a:srgbClr val="2D2D2D"/>
                </a:solidFill>
                <a:latin typeface="Hero Bold"/>
                <a:ea typeface="Hero Bold"/>
                <a:cs typeface="Hero Bold"/>
                <a:sym typeface="Hero Bold"/>
              </a:rPr>
              <a:t>STEP 1: </a:t>
            </a:r>
            <a:r>
              <a:rPr lang="en-US" sz="4001">
                <a:solidFill>
                  <a:srgbClr val="2D2D2D"/>
                </a:solidFill>
                <a:latin typeface="Hero"/>
                <a:ea typeface="Hero"/>
                <a:cs typeface="Hero"/>
                <a:sym typeface="Hero"/>
              </a:rPr>
              <a:t>AUDIO CAPTURE USER PRESSES WAKE BUTTON → ESP32 ACTIVATES INMP441 MICROPHONE → RECORDS 3 SECONDS OF SPEECH AT 16KHZ → BUFFERS AUDIO IN MEMORY</a:t>
            </a:r>
          </a:p>
          <a:p>
            <a:pPr algn="just">
              <a:lnSpc>
                <a:spcPts val="4001"/>
              </a:lnSpc>
              <a:spcBef>
                <a:spcPct val="0"/>
              </a:spcBef>
            </a:pPr>
            <a:r>
              <a:rPr lang="en-US" sz="4001">
                <a:solidFill>
                  <a:srgbClr val="2D2D2D"/>
                </a:solidFill>
                <a:latin typeface="Hero Bold"/>
                <a:ea typeface="Hero Bold"/>
                <a:cs typeface="Hero Bold"/>
                <a:sym typeface="Hero Bold"/>
              </a:rPr>
              <a:t>STEP 2: </a:t>
            </a:r>
            <a:r>
              <a:rPr lang="en-US" sz="4001">
                <a:solidFill>
                  <a:srgbClr val="2D2D2D"/>
                </a:solidFill>
                <a:latin typeface="Hero"/>
                <a:ea typeface="Hero"/>
                <a:cs typeface="Hero"/>
                <a:sym typeface="Hero"/>
              </a:rPr>
              <a:t>NETWORK TRANSMISSION AUDIO COMPRESSED/PACKAGED → SENT VIA WEBSOCKET/MCP PROTOCOL OVER WI-FI → REACHES XIAOZHI BACKEND SERVER (CLOUD OR LOCAL)</a:t>
            </a:r>
          </a:p>
          <a:p>
            <a:pPr algn="just">
              <a:lnSpc>
                <a:spcPts val="4001"/>
              </a:lnSpc>
              <a:spcBef>
                <a:spcPct val="0"/>
              </a:spcBef>
            </a:pPr>
            <a:r>
              <a:rPr lang="en-US" sz="4001">
                <a:solidFill>
                  <a:srgbClr val="2D2D2D"/>
                </a:solidFill>
                <a:latin typeface="Hero Bold"/>
                <a:ea typeface="Hero Bold"/>
                <a:cs typeface="Hero Bold"/>
                <a:sym typeface="Hero Bold"/>
              </a:rPr>
              <a:t>STEP 3: </a:t>
            </a:r>
            <a:r>
              <a:rPr lang="en-US" sz="4001">
                <a:solidFill>
                  <a:srgbClr val="2D2D2D"/>
                </a:solidFill>
                <a:latin typeface="Hero"/>
                <a:ea typeface="Hero"/>
                <a:cs typeface="Hero"/>
                <a:sym typeface="Hero"/>
              </a:rPr>
              <a:t>AI PROCESSING SERVER PERFORMS SPEECH-TO-TEXT → SENDS TEXT TO LLM (QWEN-3) WITH PERSONALITY CONTEXT → LLM GENERATES RESPONSE → TEXT-TO-SPEECH CREATES AUDIO</a:t>
            </a:r>
          </a:p>
          <a:p>
            <a:pPr algn="just">
              <a:lnSpc>
                <a:spcPts val="4001"/>
              </a:lnSpc>
              <a:spcBef>
                <a:spcPct val="0"/>
              </a:spcBef>
            </a:pPr>
            <a:r>
              <a:rPr lang="en-US" sz="4001">
                <a:solidFill>
                  <a:srgbClr val="2D2D2D"/>
                </a:solidFill>
                <a:latin typeface="Hero Bold"/>
                <a:ea typeface="Hero Bold"/>
                <a:cs typeface="Hero Bold"/>
                <a:sym typeface="Hero Bold"/>
              </a:rPr>
              <a:t>STEP 4: </a:t>
            </a:r>
            <a:r>
              <a:rPr lang="en-US" sz="4001">
                <a:solidFill>
                  <a:srgbClr val="2D2D2D"/>
                </a:solidFill>
                <a:latin typeface="Hero"/>
                <a:ea typeface="Hero"/>
                <a:cs typeface="Hero"/>
                <a:sym typeface="Hero"/>
              </a:rPr>
              <a:t>RESPONSE PLAYBACK TTS AUDIO STREAMS BACK TO ESP32 → DECODED AND SENT TO MAX98357A VIA I²S → SPEAKER PLAYS RESPONSE → LED INDICATES SPEAKING STATUS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26250" y="348986"/>
            <a:ext cx="16933050" cy="940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80"/>
              </a:lnSpc>
            </a:pPr>
            <a:r>
              <a:rPr lang="en-US" sz="7080">
                <a:solidFill>
                  <a:srgbClr val="2D2D2D"/>
                </a:solidFill>
                <a:latin typeface="Hero Bold"/>
                <a:ea typeface="Hero Bold"/>
                <a:cs typeface="Hero Bold"/>
                <a:sym typeface="Hero Bold"/>
              </a:rPr>
              <a:t>SYSTEM ARCHITECTURE- OVERVIEW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43303" y="180975"/>
            <a:ext cx="17891189" cy="13181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895"/>
              </a:lnSpc>
            </a:pPr>
            <a:r>
              <a:rPr lang="en-US" sz="9895">
                <a:solidFill>
                  <a:srgbClr val="2D2D2D"/>
                </a:solidFill>
                <a:latin typeface="Hero Bold"/>
                <a:ea typeface="Hero Bold"/>
                <a:cs typeface="Hero Bold"/>
                <a:sym typeface="Hero Bold"/>
              </a:rPr>
              <a:t>SYSTEM BLOCK DIAGRAM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-418534" y="1584838"/>
            <a:ext cx="5328039" cy="6120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95"/>
              </a:lnSpc>
              <a:spcBef>
                <a:spcPct val="0"/>
              </a:spcBef>
            </a:pPr>
            <a:r>
              <a:rPr lang="en-US" sz="4595">
                <a:solidFill>
                  <a:srgbClr val="2D2D2D"/>
                </a:solidFill>
                <a:latin typeface="Hero"/>
                <a:ea typeface="Hero"/>
                <a:cs typeface="Hero"/>
                <a:sym typeface="Hero"/>
              </a:rPr>
              <a:t>VISUAL FLOW 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708794" y="2254023"/>
            <a:ext cx="13550793" cy="72232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64"/>
              </a:lnSpc>
              <a:spcBef>
                <a:spcPct val="0"/>
              </a:spcBef>
            </a:pPr>
            <a:r>
              <a:rPr lang="en-US" sz="3564">
                <a:solidFill>
                  <a:srgbClr val="2D2D2D"/>
                </a:solidFill>
                <a:latin typeface="Hero Bold"/>
                <a:ea typeface="Hero Bold"/>
                <a:cs typeface="Hero Bold"/>
                <a:sym typeface="Hero Bold"/>
              </a:rPr>
              <a:t>USER VOICE</a:t>
            </a:r>
          </a:p>
          <a:p>
            <a:pPr algn="ctr">
              <a:lnSpc>
                <a:spcPts val="3564"/>
              </a:lnSpc>
              <a:spcBef>
                <a:spcPct val="0"/>
              </a:spcBef>
            </a:pPr>
            <a:r>
              <a:rPr lang="en-US" sz="3564">
                <a:solidFill>
                  <a:srgbClr val="2D2D2D"/>
                </a:solidFill>
                <a:latin typeface="Hero Bold"/>
                <a:ea typeface="Hero Bold"/>
                <a:cs typeface="Hero Bold"/>
                <a:sym typeface="Hero Bold"/>
              </a:rPr>
              <a:t>    ↓</a:t>
            </a:r>
          </a:p>
          <a:p>
            <a:pPr algn="ctr">
              <a:lnSpc>
                <a:spcPts val="3564"/>
              </a:lnSpc>
              <a:spcBef>
                <a:spcPct val="0"/>
              </a:spcBef>
            </a:pPr>
            <a:r>
              <a:rPr lang="en-US" sz="3564">
                <a:solidFill>
                  <a:srgbClr val="2D2D2D"/>
                </a:solidFill>
                <a:latin typeface="Hero Bold"/>
                <a:ea typeface="Hero Bold"/>
                <a:cs typeface="Hero Bold"/>
                <a:sym typeface="Hero Bold"/>
              </a:rPr>
              <a:t>INMP441 MIC→I²S PROTOCOL→ESP32</a:t>
            </a:r>
          </a:p>
          <a:p>
            <a:pPr algn="ctr">
              <a:lnSpc>
                <a:spcPts val="3564"/>
              </a:lnSpc>
              <a:spcBef>
                <a:spcPct val="0"/>
              </a:spcBef>
            </a:pPr>
            <a:r>
              <a:rPr lang="en-US" sz="3564">
                <a:solidFill>
                  <a:srgbClr val="2D2D2D"/>
                </a:solidFill>
                <a:latin typeface="Hero Bold"/>
                <a:ea typeface="Hero Bold"/>
                <a:cs typeface="Hero Bold"/>
                <a:sym typeface="Hero Bold"/>
              </a:rPr>
              <a:t>                                    ↓</a:t>
            </a:r>
          </a:p>
          <a:p>
            <a:pPr algn="ctr">
              <a:lnSpc>
                <a:spcPts val="3564"/>
              </a:lnSpc>
              <a:spcBef>
                <a:spcPct val="0"/>
              </a:spcBef>
            </a:pPr>
            <a:r>
              <a:rPr lang="en-US" sz="3564">
                <a:solidFill>
                  <a:srgbClr val="2D2D2D"/>
                </a:solidFill>
                <a:latin typeface="Hero Bold"/>
                <a:ea typeface="Hero Bold"/>
                <a:cs typeface="Hero Bold"/>
                <a:sym typeface="Hero Bold"/>
              </a:rPr>
              <a:t>                            WI-FI NETWORK</a:t>
            </a:r>
          </a:p>
          <a:p>
            <a:pPr algn="ctr">
              <a:lnSpc>
                <a:spcPts val="3564"/>
              </a:lnSpc>
              <a:spcBef>
                <a:spcPct val="0"/>
              </a:spcBef>
            </a:pPr>
            <a:r>
              <a:rPr lang="en-US" sz="3564">
                <a:solidFill>
                  <a:srgbClr val="2D2D2D"/>
                </a:solidFill>
                <a:latin typeface="Hero Bold"/>
                <a:ea typeface="Hero Bold"/>
                <a:cs typeface="Hero Bold"/>
                <a:sym typeface="Hero Bold"/>
              </a:rPr>
              <a:t>                                    ↓</a:t>
            </a:r>
          </a:p>
          <a:p>
            <a:pPr algn="ctr">
              <a:lnSpc>
                <a:spcPts val="3564"/>
              </a:lnSpc>
              <a:spcBef>
                <a:spcPct val="0"/>
              </a:spcBef>
            </a:pPr>
            <a:r>
              <a:rPr lang="en-US" sz="3564">
                <a:solidFill>
                  <a:srgbClr val="2D2D2D"/>
                </a:solidFill>
                <a:latin typeface="Hero Bold"/>
                <a:ea typeface="Hero Bold"/>
                <a:cs typeface="Hero Bold"/>
                <a:sym typeface="Hero Bold"/>
              </a:rPr>
              <a:t>                          XIAOZHI SERVER</a:t>
            </a:r>
          </a:p>
          <a:p>
            <a:pPr algn="ctr">
              <a:lnSpc>
                <a:spcPts val="3564"/>
              </a:lnSpc>
              <a:spcBef>
                <a:spcPct val="0"/>
              </a:spcBef>
            </a:pPr>
            <a:r>
              <a:rPr lang="en-US" sz="3564">
                <a:solidFill>
                  <a:srgbClr val="2D2D2D"/>
                </a:solidFill>
                <a:latin typeface="Hero Bold"/>
                <a:ea typeface="Hero Bold"/>
                <a:cs typeface="Hero Bold"/>
                <a:sym typeface="Hero Bold"/>
              </a:rPr>
              <a:t>                          • SPEECH-TO-TEXT</a:t>
            </a:r>
          </a:p>
          <a:p>
            <a:pPr algn="ctr">
              <a:lnSpc>
                <a:spcPts val="3564"/>
              </a:lnSpc>
              <a:spcBef>
                <a:spcPct val="0"/>
              </a:spcBef>
            </a:pPr>
            <a:r>
              <a:rPr lang="en-US" sz="3564">
                <a:solidFill>
                  <a:srgbClr val="2D2D2D"/>
                </a:solidFill>
                <a:latin typeface="Hero Bold"/>
                <a:ea typeface="Hero Bold"/>
                <a:cs typeface="Hero Bold"/>
                <a:sym typeface="Hero Bold"/>
              </a:rPr>
              <a:t>                          • LLM (QWEN-3)</a:t>
            </a:r>
          </a:p>
          <a:p>
            <a:pPr algn="ctr">
              <a:lnSpc>
                <a:spcPts val="3564"/>
              </a:lnSpc>
              <a:spcBef>
                <a:spcPct val="0"/>
              </a:spcBef>
            </a:pPr>
            <a:r>
              <a:rPr lang="en-US" sz="3564">
                <a:solidFill>
                  <a:srgbClr val="2D2D2D"/>
                </a:solidFill>
                <a:latin typeface="Hero Bold"/>
                <a:ea typeface="Hero Bold"/>
                <a:cs typeface="Hero Bold"/>
                <a:sym typeface="Hero Bold"/>
              </a:rPr>
              <a:t>                          • TEXT-TO-SPEECH</a:t>
            </a:r>
          </a:p>
          <a:p>
            <a:pPr algn="ctr">
              <a:lnSpc>
                <a:spcPts val="3564"/>
              </a:lnSpc>
              <a:spcBef>
                <a:spcPct val="0"/>
              </a:spcBef>
            </a:pPr>
            <a:r>
              <a:rPr lang="en-US" sz="3564">
                <a:solidFill>
                  <a:srgbClr val="2D2D2D"/>
                </a:solidFill>
                <a:latin typeface="Hero Bold"/>
                <a:ea typeface="Hero Bold"/>
                <a:cs typeface="Hero Bold"/>
                <a:sym typeface="Hero Bold"/>
              </a:rPr>
              <a:t>                                    ↓</a:t>
            </a:r>
          </a:p>
          <a:p>
            <a:pPr algn="ctr">
              <a:lnSpc>
                <a:spcPts val="3564"/>
              </a:lnSpc>
              <a:spcBef>
                <a:spcPct val="0"/>
              </a:spcBef>
            </a:pPr>
            <a:r>
              <a:rPr lang="en-US" sz="3564">
                <a:solidFill>
                  <a:srgbClr val="2D2D2D"/>
                </a:solidFill>
                <a:latin typeface="Hero Bold"/>
                <a:ea typeface="Hero Bold"/>
                <a:cs typeface="Hero Bold"/>
                <a:sym typeface="Hero Bold"/>
              </a:rPr>
              <a:t>                            WI-FI NETWORK</a:t>
            </a:r>
          </a:p>
          <a:p>
            <a:pPr algn="ctr">
              <a:lnSpc>
                <a:spcPts val="3564"/>
              </a:lnSpc>
              <a:spcBef>
                <a:spcPct val="0"/>
              </a:spcBef>
            </a:pPr>
            <a:r>
              <a:rPr lang="en-US" sz="3564">
                <a:solidFill>
                  <a:srgbClr val="2D2D2D"/>
                </a:solidFill>
                <a:latin typeface="Hero Bold"/>
                <a:ea typeface="Hero Bold"/>
                <a:cs typeface="Hero Bold"/>
                <a:sym typeface="Hero Bold"/>
              </a:rPr>
              <a:t>                                    ↓</a:t>
            </a:r>
          </a:p>
          <a:p>
            <a:pPr algn="ctr">
              <a:lnSpc>
                <a:spcPts val="3564"/>
              </a:lnSpc>
              <a:spcBef>
                <a:spcPct val="0"/>
              </a:spcBef>
            </a:pPr>
            <a:r>
              <a:rPr lang="en-US" sz="3564">
                <a:solidFill>
                  <a:srgbClr val="2D2D2D"/>
                </a:solidFill>
                <a:latin typeface="Hero Bold"/>
                <a:ea typeface="Hero Bold"/>
                <a:cs typeface="Hero Bold"/>
                <a:sym typeface="Hero Bold"/>
              </a:rPr>
              <a:t>                    ESP32 → I²S PROTOCOL→ MAX98357A → SPEAKER</a:t>
            </a:r>
          </a:p>
          <a:p>
            <a:pPr algn="ctr">
              <a:lnSpc>
                <a:spcPts val="3564"/>
              </a:lnSpc>
              <a:spcBef>
                <a:spcPct val="0"/>
              </a:spcBef>
            </a:pPr>
            <a:r>
              <a:rPr lang="en-US" sz="3564">
                <a:solidFill>
                  <a:srgbClr val="2D2D2D"/>
                </a:solidFill>
                <a:latin typeface="Hero Bold"/>
                <a:ea typeface="Hero Bold"/>
                <a:cs typeface="Hero Bold"/>
                <a:sym typeface="Hero Bold"/>
              </a:rPr>
              <a:t>                      ↓</a:t>
            </a:r>
          </a:p>
          <a:p>
            <a:pPr algn="ctr">
              <a:lnSpc>
                <a:spcPts val="3564"/>
              </a:lnSpc>
              <a:spcBef>
                <a:spcPct val="0"/>
              </a:spcBef>
            </a:pPr>
            <a:r>
              <a:rPr lang="en-US" sz="3564">
                <a:solidFill>
                  <a:srgbClr val="2D2D2D"/>
                </a:solidFill>
                <a:latin typeface="Hero Bold"/>
                <a:ea typeface="Hero Bold"/>
                <a:cs typeface="Hero Bold"/>
                <a:sym typeface="Hero Bold"/>
              </a:rPr>
              <a:t>              OLED DISPLAY &amp; LED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7843259" y="4922136"/>
            <a:ext cx="5112685" cy="1764414"/>
            <a:chOff x="0" y="0"/>
            <a:chExt cx="1346551" cy="46470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346551" cy="464702"/>
            </a:xfrm>
            <a:custGeom>
              <a:avLst/>
              <a:gdLst/>
              <a:ahLst/>
              <a:cxnLst/>
              <a:rect l="l" t="t" r="r" b="b"/>
              <a:pathLst>
                <a:path w="1346551" h="464702">
                  <a:moveTo>
                    <a:pt x="25742" y="0"/>
                  </a:moveTo>
                  <a:lnTo>
                    <a:pt x="1320808" y="0"/>
                  </a:lnTo>
                  <a:cubicBezTo>
                    <a:pt x="1335025" y="0"/>
                    <a:pt x="1346551" y="11525"/>
                    <a:pt x="1346551" y="25742"/>
                  </a:cubicBezTo>
                  <a:lnTo>
                    <a:pt x="1346551" y="438959"/>
                  </a:lnTo>
                  <a:cubicBezTo>
                    <a:pt x="1346551" y="453176"/>
                    <a:pt x="1335025" y="464702"/>
                    <a:pt x="1320808" y="464702"/>
                  </a:cubicBezTo>
                  <a:lnTo>
                    <a:pt x="25742" y="464702"/>
                  </a:lnTo>
                  <a:cubicBezTo>
                    <a:pt x="11525" y="464702"/>
                    <a:pt x="0" y="453176"/>
                    <a:pt x="0" y="438959"/>
                  </a:cubicBezTo>
                  <a:lnTo>
                    <a:pt x="0" y="25742"/>
                  </a:lnTo>
                  <a:cubicBezTo>
                    <a:pt x="0" y="11525"/>
                    <a:pt x="11525" y="0"/>
                    <a:pt x="25742" y="0"/>
                  </a:cubicBezTo>
                  <a:close/>
                </a:path>
              </a:pathLst>
            </a:custGeom>
            <a:solidFill>
              <a:srgbClr val="D4D8B2">
                <a:alpha val="32941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19050"/>
              <a:ext cx="1346551" cy="4837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79"/>
                </a:lnSpc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968</Words>
  <Application>Microsoft Office PowerPoint</Application>
  <PresentationFormat>Custom</PresentationFormat>
  <Paragraphs>152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Arial</vt:lpstr>
      <vt:lpstr>Poppins</vt:lpstr>
      <vt:lpstr>Canva Sans</vt:lpstr>
      <vt:lpstr>Canva Sans Bold</vt:lpstr>
      <vt:lpstr>Hero</vt:lpstr>
      <vt:lpstr>Hero Bold</vt:lpstr>
      <vt:lpstr>Poppins Bold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Green Modern Computing Evolution Presentation</dc:title>
  <cp:lastModifiedBy>Shital singh</cp:lastModifiedBy>
  <cp:revision>4</cp:revision>
  <dcterms:created xsi:type="dcterms:W3CDTF">2006-08-16T00:00:00Z</dcterms:created>
  <dcterms:modified xsi:type="dcterms:W3CDTF">2025-12-03T06:47:48Z</dcterms:modified>
  <dc:identifier>DAG6Yy-clk8</dc:identifier>
</cp:coreProperties>
</file>

<file path=docProps/thumbnail.jpeg>
</file>